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539" r:id="rId3"/>
    <p:sldId id="489" r:id="rId4"/>
    <p:sldId id="9899" r:id="rId5"/>
    <p:sldId id="9900" r:id="rId6"/>
    <p:sldId id="9901" r:id="rId7"/>
    <p:sldId id="9902" r:id="rId8"/>
    <p:sldId id="9903" r:id="rId9"/>
    <p:sldId id="4971" r:id="rId10"/>
    <p:sldId id="4968" r:id="rId11"/>
    <p:sldId id="4969" r:id="rId12"/>
    <p:sldId id="4972" r:id="rId13"/>
    <p:sldId id="5071" r:id="rId14"/>
    <p:sldId id="9891" r:id="rId15"/>
    <p:sldId id="9868" r:id="rId16"/>
    <p:sldId id="9904" r:id="rId17"/>
    <p:sldId id="9905" r:id="rId18"/>
    <p:sldId id="9906" r:id="rId19"/>
    <p:sldId id="9908" r:id="rId20"/>
    <p:sldId id="9909" r:id="rId21"/>
    <p:sldId id="9911" r:id="rId22"/>
    <p:sldId id="9912" r:id="rId23"/>
    <p:sldId id="9913" r:id="rId24"/>
    <p:sldId id="5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A1DE7572-152E-4632-AEC6-71F81D1C665B}">
          <p14:sldIdLst>
            <p14:sldId id="539"/>
            <p14:sldId id="489"/>
            <p14:sldId id="9899"/>
            <p14:sldId id="9900"/>
            <p14:sldId id="9901"/>
            <p14:sldId id="9902"/>
            <p14:sldId id="9903"/>
          </p14:sldIdLst>
        </p14:section>
        <p14:section name="Agenda Pasada" id="{E7E32ACF-355D-464E-914F-8739677E92F0}">
          <p14:sldIdLst>
            <p14:sldId id="4971"/>
          </p14:sldIdLst>
        </p14:section>
        <p14:section name="Agenda 2" id="{F0A557E3-BAB1-49E3-A370-EDB2B8BA14FD}">
          <p14:sldIdLst>
            <p14:sldId id="4968"/>
            <p14:sldId id="4969"/>
            <p14:sldId id="4972"/>
            <p14:sldId id="5071"/>
            <p14:sldId id="9891"/>
            <p14:sldId id="9868"/>
            <p14:sldId id="9904"/>
            <p14:sldId id="9905"/>
            <p14:sldId id="9906"/>
            <p14:sldId id="9908"/>
            <p14:sldId id="9909"/>
            <p14:sldId id="9911"/>
            <p14:sldId id="9912"/>
            <p14:sldId id="9913"/>
          </p14:sldIdLst>
        </p14:section>
        <p14:section name="Agenda 3" id="{819BDB68-64ED-41F6-9CBC-67890496EAED}">
          <p14:sldIdLst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4CF7"/>
    <a:srgbClr val="B895F1"/>
    <a:srgbClr val="9754D2"/>
    <a:srgbClr val="DEDEDE"/>
    <a:srgbClr val="A38DF9"/>
    <a:srgbClr val="9483E2"/>
    <a:srgbClr val="733BC6"/>
    <a:srgbClr val="649E8D"/>
    <a:srgbClr val="A7B8DF"/>
    <a:srgbClr val="9A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5833" autoAdjust="0"/>
  </p:normalViewPr>
  <p:slideViewPr>
    <p:cSldViewPr snapToGrid="0">
      <p:cViewPr>
        <p:scale>
          <a:sx n="63" d="100"/>
          <a:sy n="63" d="100"/>
        </p:scale>
        <p:origin x="39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3C63E5-191B-7A42-82F9-3688EC01C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A9EF2F-AC07-5947-BEBB-1E5BF3C121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ABF0-D761-A540-8E59-9D1C812FD2DB}" type="datetimeFigureOut">
              <a:rPr lang="es-US" smtClean="0"/>
              <a:t>8/21/2020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9BC74B-039F-0545-B0FD-93C03B075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295CBF-6AD1-A947-939F-BA0D03C69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4093D-C09F-9543-A18F-30A4D60A4741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35057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FB8E-100E-4288-893E-4B2820FD2E00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AA644-810A-4D11-8718-780004101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5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996DB-6360-41C7-A8A1-C8D066DA9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2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8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5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29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2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5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8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0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AA644-810A-4D11-8718-780004101B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0BAB9-0B4A-F148-BD7E-9D7F3BABA9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3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Helvetica Neue" charset="0"/>
                <a:ea typeface="Helvetica Neue" charset="0"/>
                <a:cs typeface="Helvetica Neue" charset="0"/>
                <a:sym typeface="IBM Plex Sans"/>
              </a:rPr>
              <a:t>Democratizing AI for the Enterprise by making data, machine learning and deep learning accessible for all builders, together, in one environment with IBM Cloud Private for Data interoperability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Helvetica Neue" charset="0"/>
                <a:ea typeface="Helvetica Neue" charset="0"/>
                <a:cs typeface="Helvetica Neue" charset="0"/>
                <a:sym typeface="IBM Plex Sans"/>
              </a:rPr>
              <a:t>Provides the tools and solutions to implement an AI assistant built for business – one that helps companies enhance brand loyalty and transform their customer experiences by delivering proactive and personalized services, reaching millions of users, while ensuring data privacy.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6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D330-0AB0-4745-BF2C-5E613D62B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1CDC-2AA2-4F50-B02B-4DCE4DC9B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C178C-0551-4F16-A2F0-63B8B73F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966B1-FDD1-4C5D-B3DE-0B83A58D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AF0F-196B-4D70-B6FC-02D66104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0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0385-4E4F-458B-B367-EC237A6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1F37B-4186-46E3-A5A8-8FAA2247F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194CA-F468-4D0A-8635-887CFFC3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B7DA6-D136-4D16-9A57-AC72F22E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9762F-64DB-4EBD-BAC2-101277F1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6F35CB-3412-48B5-8EB2-A2EB949BC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3FE2-C10C-475B-B5A7-9EE9A0DC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7FB5A-C466-4B17-AC85-F98E920C9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91CE-A5B9-41A7-B346-DFADC24E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735A-B787-415A-9942-F67EAAAB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438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 Watson and Cloud Platform 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4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Think 2018  DOC ID  Month XX, 2018 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9368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1AC17-50D2-7441-9279-67E80B392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8888" y="6263873"/>
            <a:ext cx="778312" cy="2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9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69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792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035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6011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3C1-B657-4343-B12E-0DDA86BA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67FF-5BFF-4A9F-A06E-768AAE9A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ADF6E-A5C7-44BF-99E8-4BCCF87E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216CA-95B1-4127-ACD9-71C1507A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F1D2-66BE-4837-B58A-48CC4519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20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42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47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04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298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113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23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92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10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57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1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E6E0-FE43-4397-AD3C-46F0F48A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2D33F-ED4C-46C0-8FF9-1412F9D3A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1724-B977-4EDE-8B4A-35A03F6D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2EEFA-E3D6-4EE6-B457-663D2720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2835-2358-4A56-9724-308EE801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93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08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12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61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66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867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51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439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79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17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D55E-A41B-4BDD-81A2-731E8100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4D34C-BE7D-4577-BD0C-250BC84C8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83677-0D88-46B9-BF3D-D92D6848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55E35-3B35-4F37-8050-A49C342C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4C009-B1C3-47E1-B4EE-D795392E4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5689-DD1C-4708-91C3-DD5E9758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6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4635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4791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1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09853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47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50787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274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4052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685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EE0B3-3C64-3F42-892F-599AFDEB13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5" y="2914867"/>
            <a:ext cx="187056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8BA8-59E1-4E2E-BED4-49DF244B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0A49E-6CF4-421F-B0CF-C0468F715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58902-D883-43B0-A71A-27DF933CB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5273B-112A-47FA-9402-7B36104F2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7BA38-6AB6-4D46-BAD5-B283291B2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17F18-B0F3-4C4D-AD46-A199591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DC7BE-D763-4202-AC63-CB36F34A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1817E-4D73-46AD-8B1D-95A0E88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48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2019 Month XX, 2019 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493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09F6-741F-E64B-BD84-BBD7F131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8B2F-C887-AF4A-AAFF-F49AE65F7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40AE7-686C-EF44-A3BA-6EF2C78DB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49C7-3CA2-4240-AD35-4018E8A4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0B91-5CB8-DC49-9B3F-1033B8D3AF3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F6B63-1B3A-C947-845D-96268AB8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D5826-7762-0F46-8D81-33B24126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E1E-BA15-F345-86C2-29C9F2EF4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60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2019 Month XX, 2019 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479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Think 2019 Month XX, 2019 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4335-3904-4245-BC97-C24E6053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8B494-11F3-4D44-9C6D-85EB6E64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DF060-993A-4016-98F9-E498777F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9A98D-7A4C-48FA-BEEF-D897C919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6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44D52-ACC8-43A4-A61F-F56193FC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4E18B-A877-4A11-8F07-E5EB1DC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C77E0-65A3-495D-8151-53495B7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7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0465-C8D0-44C2-A80E-406B81E6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5889-49AB-49A6-BCE3-3CE6084E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C4332-FD10-466E-B00C-79B4B082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9F347-B18E-4D11-93D4-0CD58331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9286A-97B5-4EAA-B402-B112E977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9E245-3630-416B-892A-FE552C89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460E-6725-4E15-99B7-47BA2AC9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BD213-F3C1-41FD-9BDF-585155928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8F3D8-7325-48ED-AC10-C94B68334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5EE60-9A80-40B0-A800-24F043F8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ECCBD-28D0-4EAB-8073-E4B17F2E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474F2-09F7-463F-9124-BE1E99DC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DEB5A-5CED-435D-94B2-F8871FB6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C299-0328-4B97-AB18-4412FA1E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52B46-9933-4A26-97FD-8AAEED9B8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65CF6-1471-4B75-9C76-F779BD44C7DE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2520-CB7F-475F-888B-A2ECF4F62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48267-72A4-4069-BE42-D64DF3928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5D89C-4A13-4931-B6D9-DF578E79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4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0" r:id="rId12"/>
    <p:sldLayoutId id="2147483701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Group Name  DOC ID  Month XX, 2017  © 2017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0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tif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tiff"/><Relationship Id="rId39" Type="http://schemas.openxmlformats.org/officeDocument/2006/relationships/image" Target="../media/image59.tiff"/><Relationship Id="rId21" Type="http://schemas.openxmlformats.org/officeDocument/2006/relationships/image" Target="../media/image42.tiff"/><Relationship Id="rId34" Type="http://schemas.openxmlformats.org/officeDocument/2006/relationships/image" Target="../media/image55.tiff"/><Relationship Id="rId7" Type="http://schemas.openxmlformats.org/officeDocument/2006/relationships/image" Target="../media/image28.png"/><Relationship Id="rId12" Type="http://schemas.openxmlformats.org/officeDocument/2006/relationships/image" Target="../media/image33.tiff"/><Relationship Id="rId17" Type="http://schemas.openxmlformats.org/officeDocument/2006/relationships/image" Target="../media/image38.png"/><Relationship Id="rId25" Type="http://schemas.openxmlformats.org/officeDocument/2006/relationships/image" Target="../media/image46.tiff"/><Relationship Id="rId33" Type="http://schemas.openxmlformats.org/officeDocument/2006/relationships/image" Target="../media/image54.tiff"/><Relationship Id="rId38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29" Type="http://schemas.openxmlformats.org/officeDocument/2006/relationships/image" Target="../media/image50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tiff"/><Relationship Id="rId24" Type="http://schemas.openxmlformats.org/officeDocument/2006/relationships/image" Target="../media/image45.tiff"/><Relationship Id="rId32" Type="http://schemas.openxmlformats.org/officeDocument/2006/relationships/image" Target="../media/image53.tiff"/><Relationship Id="rId37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tiff"/><Relationship Id="rId28" Type="http://schemas.openxmlformats.org/officeDocument/2006/relationships/image" Target="../media/image49.tiff"/><Relationship Id="rId36" Type="http://schemas.openxmlformats.org/officeDocument/2006/relationships/image" Target="../media/image57.tiff"/><Relationship Id="rId10" Type="http://schemas.openxmlformats.org/officeDocument/2006/relationships/image" Target="../media/image31.tiff"/><Relationship Id="rId19" Type="http://schemas.openxmlformats.org/officeDocument/2006/relationships/image" Target="../media/image40.tiff"/><Relationship Id="rId31" Type="http://schemas.openxmlformats.org/officeDocument/2006/relationships/image" Target="../media/image52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tiff"/><Relationship Id="rId27" Type="http://schemas.openxmlformats.org/officeDocument/2006/relationships/image" Target="../media/image48.tiff"/><Relationship Id="rId30" Type="http://schemas.openxmlformats.org/officeDocument/2006/relationships/image" Target="../media/image51.tiff"/><Relationship Id="rId35" Type="http://schemas.openxmlformats.org/officeDocument/2006/relationships/image" Target="../media/image56.tiff"/><Relationship Id="rId8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tif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microsoft.com/office/2007/relationships/hdphoto" Target="../media/hdphoto2.wdp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tiff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tiff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3.tif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tiff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3.wdp"/><Relationship Id="rId3" Type="http://schemas.openxmlformats.org/officeDocument/2006/relationships/image" Target="../media/image3.tiff"/><Relationship Id="rId7" Type="http://schemas.microsoft.com/office/2007/relationships/hdphoto" Target="../media/hdphoto4.wdp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microsoft.com/office/2007/relationships/hdphoto" Target="../media/hdphoto6.wdp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microsoft.com/office/2007/relationships/hdphoto" Target="../media/hdphoto5.wdp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64.png"/><Relationship Id="rId4" Type="http://schemas.openxmlformats.org/officeDocument/2006/relationships/image" Target="../media/image7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tif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image" Target="../media/image20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89E2-F34E-4C2F-A9FF-548F1D0D3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496" y="5190158"/>
            <a:ext cx="4475982" cy="53991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Virginia Monroy Malca</a:t>
            </a:r>
            <a:b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Data &amp; AI, IBM Cloud</a:t>
            </a:r>
            <a:b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viriginia.monroy@ibm.com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88404-47E5-4EC7-8750-CE2427245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1509128"/>
            <a:ext cx="7080751" cy="3046936"/>
          </a:xfrm>
        </p:spPr>
        <p:txBody>
          <a:bodyPr anchor="ctr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s-ES" sz="6600" dirty="0">
                <a:solidFill>
                  <a:srgbClr val="8B4CF7"/>
                </a:solidFill>
                <a:latin typeface="IBM Plex Sans" panose="020B0503050203000203" pitchFamily="34" charset="0"/>
              </a:rPr>
              <a:t>Workshop </a:t>
            </a:r>
            <a:r>
              <a:rPr lang="es-ES" sz="6600" dirty="0" err="1">
                <a:solidFill>
                  <a:srgbClr val="8B4CF7"/>
                </a:solidFill>
                <a:latin typeface="IBM Plex Sans" panose="020B0503050203000203" pitchFamily="34" charset="0"/>
              </a:rPr>
              <a:t>Quantico</a:t>
            </a:r>
            <a:r>
              <a:rPr lang="es-ES" sz="6600" dirty="0">
                <a:solidFill>
                  <a:srgbClr val="8B4CF7"/>
                </a:solidFill>
                <a:latin typeface="IBM Plex Sans" panose="020B0503050203000203" pitchFamily="34" charset="0"/>
              </a:rPr>
              <a:t> </a:t>
            </a:r>
            <a:r>
              <a:rPr lang="es-ES" sz="6600" dirty="0" err="1">
                <a:solidFill>
                  <a:srgbClr val="8B4CF7"/>
                </a:solidFill>
                <a:latin typeface="IBM Plex Sans" panose="020B0503050203000203" pitchFamily="34" charset="0"/>
              </a:rPr>
              <a:t>Trends</a:t>
            </a:r>
            <a:endParaRPr lang="en-US" sz="6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49570A2-D18E-4AFF-B6DC-0F6B9DE4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9" y="516076"/>
            <a:ext cx="897395" cy="3589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B3A217-EAA3-0444-8987-FBAB5D03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73" y="875034"/>
            <a:ext cx="5654993" cy="52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44298"/>
            <a:ext cx="12191999" cy="914834"/>
          </a:xfrm>
        </p:spPr>
        <p:txBody>
          <a:bodyPr>
            <a:noAutofit/>
          </a:bodyPr>
          <a:lstStyle/>
          <a:p>
            <a:r>
              <a:rPr lang="es-PE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Los componentes de aplicación de Watson aceleran la adopción de AI</a:t>
            </a:r>
            <a:endParaRPr lang="en-US" sz="3200" b="1" dirty="0">
              <a:solidFill>
                <a:srgbClr val="8B4CF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69461" y="1231900"/>
            <a:ext cx="4107179" cy="5568036"/>
          </a:xfrm>
          <a:solidFill>
            <a:schemeClr val="tx1"/>
          </a:solidFill>
          <a:ln>
            <a:solidFill>
              <a:srgbClr val="8B4CF7"/>
            </a:solidFill>
            <a:prstDash val="sysDash"/>
          </a:ln>
        </p:spPr>
        <p:txBody>
          <a:bodyPr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IBM Plex Sans" panose="020B0503050203000203" pitchFamily="34" charset="0"/>
                <a:ea typeface="Helvetica Neue" charset="0"/>
                <a:cs typeface="Helvetica Neue" charset="0"/>
              </a:rPr>
              <a:t>Watson Assistant</a:t>
            </a:r>
          </a:p>
          <a:p>
            <a:pPr algn="ctr"/>
            <a:endParaRPr lang="en-US" sz="2400" b="1" i="1" dirty="0"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endParaRPr lang="en-US" sz="2400" b="1" i="1" dirty="0"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endParaRPr lang="en-US" sz="2400" b="1" i="1" dirty="0"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r>
              <a:rPr lang="es-PE" sz="2400" b="1" i="1" dirty="0">
                <a:latin typeface="IBM Plex Sans" panose="020B0503050203000203" pitchFamily="34" charset="0"/>
                <a:ea typeface="Helvetica Neue" charset="0"/>
                <a:cs typeface="Helvetica Neue" charset="0"/>
              </a:rPr>
              <a:t>El Asistente para la Empresa</a:t>
            </a:r>
            <a:br>
              <a:rPr lang="en-US" sz="2400" b="1" i="1" dirty="0">
                <a:latin typeface="IBM Plex Sans" panose="020B0503050203000203" pitchFamily="34" charset="0"/>
                <a:ea typeface="Helvetica Neue" charset="0"/>
                <a:cs typeface="Helvetica Neue" charset="0"/>
              </a:rPr>
            </a:br>
            <a:endParaRPr lang="en-US" sz="2400" b="1" dirty="0">
              <a:solidFill>
                <a:srgbClr val="FFFFFF"/>
              </a:solidFill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1" y="1975391"/>
            <a:ext cx="1293019" cy="11021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767178" y="1231900"/>
            <a:ext cx="4121762" cy="5568036"/>
          </a:xfrm>
          <a:solidFill>
            <a:schemeClr val="tx1"/>
          </a:solidFill>
          <a:ln>
            <a:solidFill>
              <a:srgbClr val="8B4CF7"/>
            </a:solidFill>
            <a:prstDash val="sysDash"/>
          </a:ln>
        </p:spPr>
        <p:txBody>
          <a:bodyPr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IBM Plex Sans" panose="020B0503050203000203" pitchFamily="34" charset="0"/>
                <a:ea typeface="Helvetica Neue" charset="0"/>
                <a:cs typeface="Helvetica Neue" charset="0"/>
              </a:rPr>
              <a:t>Watson Discovery</a:t>
            </a:r>
          </a:p>
          <a:p>
            <a:pPr algn="ctr"/>
            <a:endParaRPr lang="en-US" sz="2400" b="1" dirty="0">
              <a:solidFill>
                <a:srgbClr val="FFFFFF"/>
              </a:solidFill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endParaRPr lang="en-US" sz="2400" b="1" i="1" dirty="0"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endParaRPr lang="en-US" sz="2400" b="1" i="1" dirty="0"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pPr algn="ctr"/>
            <a:r>
              <a:rPr lang="es-PE" sz="2000" b="1" i="1" dirty="0">
                <a:latin typeface="IBM Plex Sans" panose="020B0503050203000203" pitchFamily="34" charset="0"/>
                <a:ea typeface="Helvetica Neue" charset="0"/>
                <a:cs typeface="Helvetica Neue" charset="0"/>
              </a:rPr>
              <a:t>Insight &amp; Reasoning Engine para desbloquear el valor de los datos</a:t>
            </a:r>
            <a:br>
              <a:rPr lang="en-US" sz="2400" b="1" i="1" dirty="0">
                <a:latin typeface="IBM Plex Sans" panose="020B0503050203000203" pitchFamily="34" charset="0"/>
                <a:ea typeface="Helvetica Neue" charset="0"/>
                <a:cs typeface="Helvetica Neue" charset="0"/>
              </a:rPr>
            </a:br>
            <a:endParaRPr lang="en-US" sz="2400" b="1" dirty="0">
              <a:solidFill>
                <a:srgbClr val="FFFFFF"/>
              </a:solidFill>
              <a:latin typeface="IBM Plex Sans" panose="020B0503050203000203" pitchFamily="34" charset="0"/>
              <a:ea typeface="Helvetica Neue" charset="0"/>
              <a:cs typeface="Helvetica Neue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8" y="1973236"/>
            <a:ext cx="1298072" cy="1106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A68B1-6097-A941-B475-47E9AC1A27DB}"/>
              </a:ext>
            </a:extLst>
          </p:cNvPr>
          <p:cNvSpPr txBox="1"/>
          <p:nvPr/>
        </p:nvSpPr>
        <p:spPr>
          <a:xfrm>
            <a:off x="330104" y="4955640"/>
            <a:ext cx="410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Herramientas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premiadas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 y </a:t>
            </a: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sencillas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Escalable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 para la </a:t>
            </a: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empresa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s-PE" dirty="0">
                <a:solidFill>
                  <a:srgbClr val="FFFFFF"/>
                </a:solidFill>
                <a:latin typeface="IBM Plex Sans" panose="020B0503050203000203" pitchFamily="34" charset="0"/>
              </a:rPr>
              <a:t>Aprendizaje de AI más rápido y profundo con menos datos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865307-F5A2-EC45-A2BC-F4221EE0A41F}"/>
              </a:ext>
            </a:extLst>
          </p:cNvPr>
          <p:cNvSpPr txBox="1"/>
          <p:nvPr/>
        </p:nvSpPr>
        <p:spPr>
          <a:xfrm>
            <a:off x="4857168" y="4953083"/>
            <a:ext cx="4000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solidFill>
                  <a:srgbClr val="FFFFFF"/>
                </a:solidFill>
                <a:latin typeface="IBM Plex Sans" panose="020B0503050203000203" pitchFamily="34" charset="0"/>
              </a:rPr>
              <a:t>Entrenamiento avanzado de relevancia y funciones de AI fuera de la caja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FFFFFF"/>
                </a:solidFill>
                <a:latin typeface="IBM Plex Sans" panose="020B0503050203000203" pitchFamily="34" charset="0"/>
              </a:rPr>
              <a:t>Enriquecimiento</a:t>
            </a:r>
            <a:r>
              <a:rPr lang="en-US" sz="1600" dirty="0">
                <a:solidFill>
                  <a:srgbClr val="FFFFFF"/>
                </a:solidFill>
                <a:latin typeface="IBM Plex Sans" panose="020B0503050203000203" pitchFamily="34" charset="0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IBM Plex Sans" panose="020B0503050203000203" pitchFamily="34" charset="0"/>
              </a:rPr>
              <a:t>modelos</a:t>
            </a:r>
            <a:r>
              <a:rPr lang="en-US" sz="1600" dirty="0">
                <a:solidFill>
                  <a:srgbClr val="FFFFFF"/>
                </a:solidFill>
                <a:latin typeface="IBM Plex Sans" panose="020B0503050203000203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BM Plex Sans" panose="020B0503050203000203" pitchFamily="34" charset="0"/>
              </a:rPr>
              <a:t>personalizados</a:t>
            </a:r>
            <a:endParaRPr lang="en-US" sz="1600" dirty="0">
              <a:solidFill>
                <a:srgbClr val="FFFFFF"/>
              </a:solidFill>
              <a:latin typeface="IBM Plex Sans" panose="020B050305020300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s-PE" sz="1600" dirty="0">
                <a:solidFill>
                  <a:srgbClr val="FFFFFF"/>
                </a:solidFill>
                <a:latin typeface="IBM Plex Sans" panose="020B0503050203000203" pitchFamily="34" charset="0"/>
              </a:rPr>
              <a:t>Clasificar y entender el significado dentro de los documentos.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E110205B-46AB-8740-B3C0-30E4F1570EB3}"/>
              </a:ext>
            </a:extLst>
          </p:cNvPr>
          <p:cNvSpPr txBox="1">
            <a:spLocks/>
          </p:cNvSpPr>
          <p:nvPr/>
        </p:nvSpPr>
        <p:spPr>
          <a:xfrm>
            <a:off x="269461" y="6573093"/>
            <a:ext cx="1449049" cy="1308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800" dirty="0">
                <a:latin typeface="IBM Plex Sans" panose="020B0503050203000203" pitchFamily="34" charset="0"/>
              </a:rPr>
              <a:t>© 2018 IBM Corporation</a:t>
            </a:r>
            <a:endParaRPr lang="en-US" sz="800" dirty="0">
              <a:latin typeface="IBM Plex Sans" panose="020B0503050203000203" pitchFamily="34" charset="0"/>
            </a:endParaRP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6F7A3BAE-96F5-ED4A-AB9E-432590E61ED6}"/>
              </a:ext>
            </a:extLst>
          </p:cNvPr>
          <p:cNvSpPr txBox="1">
            <a:spLocks/>
          </p:cNvSpPr>
          <p:nvPr/>
        </p:nvSpPr>
        <p:spPr>
          <a:xfrm>
            <a:off x="11663728" y="6573093"/>
            <a:ext cx="455119" cy="229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cs typeface="Arial" charset="0"/>
                <a:sym typeface="Helvetica Light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IBM Plex Sans" panose="020B0503050203000203" pitchFamily="34" charset="0"/>
              <a:cs typeface="Arial" charset="0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C4954-B01D-4F7F-800E-50C52330DC38}"/>
              </a:ext>
            </a:extLst>
          </p:cNvPr>
          <p:cNvSpPr txBox="1"/>
          <p:nvPr/>
        </p:nvSpPr>
        <p:spPr>
          <a:xfrm>
            <a:off x="269462" y="1231899"/>
            <a:ext cx="4105622" cy="593731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16" name="Imagen 40">
            <a:extLst>
              <a:ext uri="{FF2B5EF4-FFF2-40B4-BE49-F238E27FC236}">
                <a16:creationId xmlns:a16="http://schemas.microsoft.com/office/drawing/2014/main" id="{6FC5042D-FFAB-4E1C-BF3B-FD0BEF726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-1876" b="-2185"/>
          <a:stretch/>
        </p:blipFill>
        <p:spPr>
          <a:xfrm>
            <a:off x="9132668" y="4585440"/>
            <a:ext cx="5760967" cy="53759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978CB9-25C1-4528-BE88-80CF8BCC1F36}"/>
              </a:ext>
            </a:extLst>
          </p:cNvPr>
          <p:cNvSpPr txBox="1"/>
          <p:nvPr/>
        </p:nvSpPr>
        <p:spPr>
          <a:xfrm>
            <a:off x="4767178" y="1231901"/>
            <a:ext cx="4121762" cy="59373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11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2917371" y="2136338"/>
            <a:ext cx="63572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b="1" dirty="0">
                <a:solidFill>
                  <a:schemeClr val="bg2"/>
                </a:solidFill>
              </a:rPr>
              <a:t>Watson Studio y Watson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1376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5">
            <a:extLst>
              <a:ext uri="{FF2B5EF4-FFF2-40B4-BE49-F238E27FC236}">
                <a16:creationId xmlns:a16="http://schemas.microsoft.com/office/drawing/2014/main" id="{6DC6EA75-EC3F-B541-BE76-92BAD905B402}"/>
              </a:ext>
            </a:extLst>
          </p:cNvPr>
          <p:cNvSpPr txBox="1">
            <a:spLocks/>
          </p:cNvSpPr>
          <p:nvPr/>
        </p:nvSpPr>
        <p:spPr>
          <a:xfrm>
            <a:off x="431383" y="237603"/>
            <a:ext cx="11283540" cy="94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indent="0" algn="l" defTabSz="45718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defTabSz="609570">
              <a:defRPr/>
            </a:pPr>
            <a:r>
              <a:rPr lang="es-PE" sz="3200" b="1" kern="0" dirty="0">
                <a:solidFill>
                  <a:srgbClr val="8B4CF7"/>
                </a:solidFill>
              </a:rPr>
              <a:t>Watson Studio y Watson Machine Learning inyectan la potencia de AI en su negocio</a:t>
            </a:r>
            <a:r>
              <a:rPr lang="en-US" sz="3200" b="1" kern="0" dirty="0">
                <a:solidFill>
                  <a:srgbClr val="8B4CF7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CD71F-FFF3-E84F-B326-6021790E3FB5}"/>
              </a:ext>
            </a:extLst>
          </p:cNvPr>
          <p:cNvSpPr txBox="1"/>
          <p:nvPr/>
        </p:nvSpPr>
        <p:spPr>
          <a:xfrm>
            <a:off x="1216645" y="1561359"/>
            <a:ext cx="9528658" cy="4458441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8" rIns="45718" bIns="45718" numCol="1" spcCol="38100" rtlCol="0" anchor="t">
            <a:no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17FA67-3A78-BA42-91BD-7750B67C15ED}"/>
              </a:ext>
            </a:extLst>
          </p:cNvPr>
          <p:cNvSpPr txBox="1"/>
          <p:nvPr/>
        </p:nvSpPr>
        <p:spPr>
          <a:xfrm>
            <a:off x="1535920" y="1920918"/>
            <a:ext cx="5597147" cy="3198255"/>
          </a:xfrm>
          <a:prstGeom prst="rect">
            <a:avLst/>
          </a:prstGeom>
          <a:noFill/>
          <a:ln w="19050">
            <a:solidFill>
              <a:srgbClr val="8B4CF7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1FB3CF">
                  <a:lumMod val="50000"/>
                  <a:lumOff val="50000"/>
                </a:srgbClr>
              </a:solidFill>
              <a:ea typeface="HelvNeue for IBM" charset="0"/>
              <a:cs typeface="HelvNeue for IBM" charset="0"/>
            </a:endParaRPr>
          </a:p>
        </p:txBody>
      </p:sp>
      <p:pic>
        <p:nvPicPr>
          <p:cNvPr id="40" name="Picture 2" descr="mage result for rstudio icon transparent">
            <a:extLst>
              <a:ext uri="{FF2B5EF4-FFF2-40B4-BE49-F238E27FC236}">
                <a16:creationId xmlns:a16="http://schemas.microsoft.com/office/drawing/2014/main" id="{6E4C1075-E06A-1F4F-980A-45DF60B9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1636" y="2521690"/>
            <a:ext cx="839279" cy="2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mage result for jupyter notebookes icon transparent">
            <a:extLst>
              <a:ext uri="{FF2B5EF4-FFF2-40B4-BE49-F238E27FC236}">
                <a16:creationId xmlns:a16="http://schemas.microsoft.com/office/drawing/2014/main" id="{A3B1DE84-7449-E84B-BCB2-F381566D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680" y="2441577"/>
            <a:ext cx="460760" cy="4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72B47F-F24C-2742-9FF5-3F8822025B30}"/>
              </a:ext>
            </a:extLst>
          </p:cNvPr>
          <p:cNvSpPr/>
          <p:nvPr/>
        </p:nvSpPr>
        <p:spPr>
          <a:xfrm>
            <a:off x="1994563" y="3098739"/>
            <a:ext cx="2088891" cy="2342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/>
                </a:solidFill>
              </a:rPr>
              <a:t>Machine Learning Runtimes</a:t>
            </a:r>
          </a:p>
        </p:txBody>
      </p:sp>
      <p:pic>
        <p:nvPicPr>
          <p:cNvPr id="53" name="Picture 6" descr="mage result for scikit learn icon transparent">
            <a:extLst>
              <a:ext uri="{FF2B5EF4-FFF2-40B4-BE49-F238E27FC236}">
                <a16:creationId xmlns:a16="http://schemas.microsoft.com/office/drawing/2014/main" id="{42DE6D97-417D-4348-9D40-66AAF5BD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3040" y="3340205"/>
            <a:ext cx="436864" cy="43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 descr="mage result for xg boost icon transparent">
            <a:extLst>
              <a:ext uri="{FF2B5EF4-FFF2-40B4-BE49-F238E27FC236}">
                <a16:creationId xmlns:a16="http://schemas.microsoft.com/office/drawing/2014/main" id="{9A3A1C5A-96E2-C648-9E35-17F2C219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2377" y="3425142"/>
            <a:ext cx="479489" cy="18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10" descr="mage result for Spark MLlib icon transparent">
            <a:extLst>
              <a:ext uri="{FF2B5EF4-FFF2-40B4-BE49-F238E27FC236}">
                <a16:creationId xmlns:a16="http://schemas.microsoft.com/office/drawing/2014/main" id="{75545D67-DB5A-1641-AB25-1F25F881C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853" y="3393994"/>
            <a:ext cx="367393" cy="3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mage result for Spark MLlib icon transparent">
            <a:extLst>
              <a:ext uri="{FF2B5EF4-FFF2-40B4-BE49-F238E27FC236}">
                <a16:creationId xmlns:a16="http://schemas.microsoft.com/office/drawing/2014/main" id="{B65F9CE1-2540-7349-A388-8453F1D1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884" y="3386186"/>
            <a:ext cx="493357" cy="262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FDFDBBD-4E09-6F4C-9D63-C53E7CD7D448}"/>
              </a:ext>
            </a:extLst>
          </p:cNvPr>
          <p:cNvGrpSpPr/>
          <p:nvPr/>
        </p:nvGrpSpPr>
        <p:grpSpPr>
          <a:xfrm>
            <a:off x="4463070" y="3109124"/>
            <a:ext cx="2417297" cy="611661"/>
            <a:chOff x="3292803" y="2539631"/>
            <a:chExt cx="2785188" cy="815548"/>
          </a:xfrm>
          <a:noFill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5FCF2F-E2A4-7640-AF07-DEEB2EB71CEE}"/>
                </a:ext>
              </a:extLst>
            </p:cNvPr>
            <p:cNvSpPr/>
            <p:nvPr/>
          </p:nvSpPr>
          <p:spPr>
            <a:xfrm>
              <a:off x="3292803" y="2539631"/>
              <a:ext cx="2785188" cy="312375"/>
            </a:xfrm>
            <a:prstGeom prst="rect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25" dirty="0">
                  <a:solidFill>
                    <a:srgbClr val="000000"/>
                  </a:solidFill>
                </a:rPr>
                <a:t>Deep Learning Runtimes</a:t>
              </a:r>
            </a:p>
          </p:txBody>
        </p:sp>
        <p:pic>
          <p:nvPicPr>
            <p:cNvPr id="63" name="Picture 12" descr="mage result for Tensorflow icon transparent">
              <a:extLst>
                <a:ext uri="{FF2B5EF4-FFF2-40B4-BE49-F238E27FC236}">
                  <a16:creationId xmlns:a16="http://schemas.microsoft.com/office/drawing/2014/main" id="{DA021C98-52BF-5A47-B45E-EF96B1601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585" y="2973116"/>
              <a:ext cx="468863" cy="38206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7DDCF60-8BE8-B34E-86D9-696576E5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3941" y="2986506"/>
              <a:ext cx="621165" cy="24114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937FCFE-3A4F-1F48-9E1A-F618FEA9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5285" y="3042824"/>
              <a:ext cx="517334" cy="16360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957A8A4-4532-354B-B7BF-F714907B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4220" y="2977134"/>
              <a:ext cx="581021" cy="29498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67" name="Picture 66" descr="mage result for docker icon transparent">
            <a:extLst>
              <a:ext uri="{FF2B5EF4-FFF2-40B4-BE49-F238E27FC236}">
                <a16:creationId xmlns:a16="http://schemas.microsoft.com/office/drawing/2014/main" id="{40634A08-0641-0841-AA6D-CB38FFE6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280" y="4290969"/>
            <a:ext cx="591543" cy="52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2" descr="mage result for kubernetes icon transparent">
            <a:extLst>
              <a:ext uri="{FF2B5EF4-FFF2-40B4-BE49-F238E27FC236}">
                <a16:creationId xmlns:a16="http://schemas.microsoft.com/office/drawing/2014/main" id="{A7080E8D-5DDD-7A4B-A109-45B0D5E1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772" y="4281339"/>
            <a:ext cx="676293" cy="5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mage result for nvidia gpu icon transparent">
            <a:extLst>
              <a:ext uri="{FF2B5EF4-FFF2-40B4-BE49-F238E27FC236}">
                <a16:creationId xmlns:a16="http://schemas.microsoft.com/office/drawing/2014/main" id="{529B22ED-BE20-3E4E-8394-487E0B30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391" y="4271127"/>
            <a:ext cx="605509" cy="60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6D121DC-CD15-504E-83C3-34C337146D20}"/>
              </a:ext>
            </a:extLst>
          </p:cNvPr>
          <p:cNvSpPr txBox="1"/>
          <p:nvPr/>
        </p:nvSpPr>
        <p:spPr>
          <a:xfrm>
            <a:off x="2246439" y="1929069"/>
            <a:ext cx="4231671" cy="26545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>
                    <a:lumMod val="50000"/>
                    <a:lumOff val="50000"/>
                  </a:srgbClr>
                </a:solidFill>
                <a:ea typeface="HelvNeue for IBM" charset="0"/>
                <a:cs typeface="HelvNeue for IBM" charset="0"/>
              </a:rPr>
              <a:t>Authoring Tools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444921-C62B-914F-900A-6CEDA8124439}"/>
              </a:ext>
            </a:extLst>
          </p:cNvPr>
          <p:cNvSpPr txBox="1"/>
          <p:nvPr/>
        </p:nvSpPr>
        <p:spPr>
          <a:xfrm>
            <a:off x="2351455" y="3967968"/>
            <a:ext cx="4247513" cy="26545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>
                    <a:lumMod val="50000"/>
                    <a:lumOff val="50000"/>
                  </a:srgbClr>
                </a:solidFill>
                <a:ea typeface="HelvNeue for IBM" charset="0"/>
                <a:cs typeface="HelvNeue for IBM" charset="0"/>
              </a:rPr>
              <a:t>Scalable &amp; modern infrastructure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20E379-50C2-C145-986A-BC3FDD3A8AB2}"/>
              </a:ext>
            </a:extLst>
          </p:cNvPr>
          <p:cNvCxnSpPr/>
          <p:nvPr/>
        </p:nvCxnSpPr>
        <p:spPr>
          <a:xfrm>
            <a:off x="1762422" y="3343405"/>
            <a:ext cx="2513684" cy="456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E6F78A3-DCD3-1946-93A0-E06C14751F49}"/>
              </a:ext>
            </a:extLst>
          </p:cNvPr>
          <p:cNvCxnSpPr/>
          <p:nvPr/>
        </p:nvCxnSpPr>
        <p:spPr>
          <a:xfrm>
            <a:off x="1742402" y="3916231"/>
            <a:ext cx="513796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EA533D-827A-AC41-ACE9-433A271E1E63}"/>
              </a:ext>
            </a:extLst>
          </p:cNvPr>
          <p:cNvCxnSpPr/>
          <p:nvPr/>
        </p:nvCxnSpPr>
        <p:spPr>
          <a:xfrm flipV="1">
            <a:off x="4599508" y="3344346"/>
            <a:ext cx="2280859" cy="8194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0DE1AC-9F2C-AA4B-BAEA-903CA599D472}"/>
              </a:ext>
            </a:extLst>
          </p:cNvPr>
          <p:cNvCxnSpPr>
            <a:cxnSpLocks/>
          </p:cNvCxnSpPr>
          <p:nvPr/>
        </p:nvCxnSpPr>
        <p:spPr>
          <a:xfrm>
            <a:off x="1688320" y="3119327"/>
            <a:ext cx="5192047" cy="562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010899FE-25F7-194A-940B-CDEE838997E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108" y="2414272"/>
            <a:ext cx="584879" cy="525651"/>
          </a:xfrm>
          <a:prstGeom prst="rect">
            <a:avLst/>
          </a:prstGeom>
        </p:spPr>
      </p:pic>
      <p:pic>
        <p:nvPicPr>
          <p:cNvPr id="77" name="Picture 76" descr="hAsset 5@2x.png">
            <a:extLst>
              <a:ext uri="{FF2B5EF4-FFF2-40B4-BE49-F238E27FC236}">
                <a16:creationId xmlns:a16="http://schemas.microsoft.com/office/drawing/2014/main" id="{F3CD4EB9-C564-8C4F-91FC-486333583DE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789" y="2429500"/>
            <a:ext cx="508000" cy="502920"/>
          </a:xfrm>
          <a:prstGeom prst="rect">
            <a:avLst/>
          </a:prstGeom>
        </p:spPr>
      </p:pic>
      <p:pic>
        <p:nvPicPr>
          <p:cNvPr id="78" name="Picture 77" descr="hAsset 6@2x.png">
            <a:extLst>
              <a:ext uri="{FF2B5EF4-FFF2-40B4-BE49-F238E27FC236}">
                <a16:creationId xmlns:a16="http://schemas.microsoft.com/office/drawing/2014/main" id="{63E7EB13-6931-F042-AEFD-8545A103699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809" y="2425637"/>
            <a:ext cx="518160" cy="50292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9C1A840-9BBC-BC49-81A8-29C83051AF7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4270" y="4422655"/>
            <a:ext cx="1059206" cy="2536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7C83AC8-260B-E042-BA09-4CA1563ECDB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415" y="2284917"/>
            <a:ext cx="344239" cy="45898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0000E3A-3278-D640-9627-EB8BABADCC77}"/>
              </a:ext>
            </a:extLst>
          </p:cNvPr>
          <p:cNvSpPr txBox="1"/>
          <p:nvPr/>
        </p:nvSpPr>
        <p:spPr>
          <a:xfrm>
            <a:off x="5017219" y="2719048"/>
            <a:ext cx="79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Decision Optimization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696CC8B-720B-6842-8012-5BE4F9753723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024" y="2319060"/>
            <a:ext cx="411500" cy="381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2B2580B-E305-F74A-8DA1-FFE189B93E74}"/>
              </a:ext>
            </a:extLst>
          </p:cNvPr>
          <p:cNvSpPr txBox="1"/>
          <p:nvPr/>
        </p:nvSpPr>
        <p:spPr>
          <a:xfrm>
            <a:off x="5727718" y="2717623"/>
            <a:ext cx="73218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Watson Explorer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34919F-F4B8-4D4B-AA24-FB7B0B746102}"/>
              </a:ext>
            </a:extLst>
          </p:cNvPr>
          <p:cNvSpPr txBox="1"/>
          <p:nvPr/>
        </p:nvSpPr>
        <p:spPr>
          <a:xfrm>
            <a:off x="7277828" y="1920918"/>
            <a:ext cx="3001300" cy="3198255"/>
          </a:xfrm>
          <a:prstGeom prst="rect">
            <a:avLst/>
          </a:prstGeom>
          <a:noFill/>
          <a:ln w="19050">
            <a:solidFill>
              <a:srgbClr val="8B4CF7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25" dirty="0">
              <a:solidFill>
                <a:srgbClr val="1FB3CF">
                  <a:lumMod val="50000"/>
                  <a:lumOff val="50000"/>
                </a:srgbClr>
              </a:solidFill>
              <a:ea typeface="HelvNeue for IBM" charset="0"/>
              <a:cs typeface="HelvNeue for IBM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DDC420-B402-1D4D-8EE9-C2C53183AA5A}"/>
              </a:ext>
            </a:extLst>
          </p:cNvPr>
          <p:cNvSpPr txBox="1"/>
          <p:nvPr/>
        </p:nvSpPr>
        <p:spPr>
          <a:xfrm>
            <a:off x="7308378" y="1923081"/>
            <a:ext cx="2970749" cy="2481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>
                    <a:lumMod val="50000"/>
                    <a:lumOff val="50000"/>
                  </a:srgbClr>
                </a:solidFill>
                <a:ea typeface="HelvNeue for IBM" charset="0"/>
                <a:cs typeface="HelvNeue for IBM" charset="0"/>
              </a:rPr>
              <a:t>Operationalize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EC83490-820C-5947-9F88-46A2B6FA5FBE}"/>
              </a:ext>
            </a:extLst>
          </p:cNvPr>
          <p:cNvCxnSpPr>
            <a:cxnSpLocks/>
          </p:cNvCxnSpPr>
          <p:nvPr/>
        </p:nvCxnSpPr>
        <p:spPr>
          <a:xfrm>
            <a:off x="7332754" y="3119327"/>
            <a:ext cx="29463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71CBC3A-BBD5-1248-8A12-697E1803EC29}"/>
              </a:ext>
            </a:extLst>
          </p:cNvPr>
          <p:cNvCxnSpPr>
            <a:cxnSpLocks/>
          </p:cNvCxnSpPr>
          <p:nvPr/>
        </p:nvCxnSpPr>
        <p:spPr>
          <a:xfrm>
            <a:off x="7332754" y="3902864"/>
            <a:ext cx="29463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75A8287-B10D-8342-8B17-FB6971A1E724}"/>
              </a:ext>
            </a:extLst>
          </p:cNvPr>
          <p:cNvSpPr/>
          <p:nvPr/>
        </p:nvSpPr>
        <p:spPr>
          <a:xfrm>
            <a:off x="7816105" y="3101523"/>
            <a:ext cx="2088891" cy="2342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/>
                </a:solidFill>
              </a:rPr>
              <a:t>Deployment methods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088B94A-E33E-094B-9418-E04F3C353BF2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110" y="2328505"/>
            <a:ext cx="387185" cy="3871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7A4F78F-AE0D-1A4B-B619-C733705770CA}"/>
              </a:ext>
            </a:extLst>
          </p:cNvPr>
          <p:cNvSpPr txBox="1"/>
          <p:nvPr/>
        </p:nvSpPr>
        <p:spPr>
          <a:xfrm>
            <a:off x="6376401" y="2729242"/>
            <a:ext cx="73218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Streams Designer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6D73509-26D3-D149-90F9-0E0CD53294C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504" y="3362243"/>
            <a:ext cx="473711" cy="47371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74CB557-D17E-8E49-8D50-46C3571321E6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874" y="3423391"/>
            <a:ext cx="300313" cy="2669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36EBE27-3BE1-1C4C-9D06-C8DCF299D64D}"/>
              </a:ext>
            </a:extLst>
          </p:cNvPr>
          <p:cNvSpPr txBox="1"/>
          <p:nvPr/>
        </p:nvSpPr>
        <p:spPr>
          <a:xfrm>
            <a:off x="7872273" y="3663874"/>
            <a:ext cx="47371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Batch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5CFE9A9D-5F0B-3747-9BCC-A18D519E00FA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8207" y="3376578"/>
            <a:ext cx="300313" cy="30031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FF23D61-BA72-D04A-9A7D-2DABBDF1CE81}"/>
              </a:ext>
            </a:extLst>
          </p:cNvPr>
          <p:cNvSpPr txBox="1"/>
          <p:nvPr/>
        </p:nvSpPr>
        <p:spPr>
          <a:xfrm>
            <a:off x="8372413" y="3662144"/>
            <a:ext cx="47371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Edge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9CD279B-F377-3C4C-9416-7CA397E68B01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050" y="3387983"/>
            <a:ext cx="332802" cy="33280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F652670-570E-DA4B-94BB-9F2E4A771238}"/>
              </a:ext>
            </a:extLst>
          </p:cNvPr>
          <p:cNvSpPr txBox="1"/>
          <p:nvPr/>
        </p:nvSpPr>
        <p:spPr>
          <a:xfrm>
            <a:off x="8806736" y="3662861"/>
            <a:ext cx="61847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Streams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185CF07-E235-4B42-919A-E912DF2FB7B4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602" y="3377992"/>
            <a:ext cx="332803" cy="332803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B3AA2E-7034-784B-9623-C8CC804DFE59}"/>
              </a:ext>
            </a:extLst>
          </p:cNvPr>
          <p:cNvSpPr txBox="1"/>
          <p:nvPr/>
        </p:nvSpPr>
        <p:spPr>
          <a:xfrm>
            <a:off x="9273436" y="3665418"/>
            <a:ext cx="611137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CoreML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653DEFE-6702-0E4E-B935-131D9186F7D8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3638" y="3376578"/>
            <a:ext cx="316259" cy="316259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F9639FB-81B0-E04B-976A-F7E3CB44F791}"/>
              </a:ext>
            </a:extLst>
          </p:cNvPr>
          <p:cNvSpPr txBox="1"/>
          <p:nvPr/>
        </p:nvSpPr>
        <p:spPr>
          <a:xfrm>
            <a:off x="9730103" y="3662143"/>
            <a:ext cx="611137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Docker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BAF6663-B225-1B4C-8DA8-990448C10140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207" y="2391903"/>
            <a:ext cx="397507" cy="39750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96E160B-6F1E-644B-93EB-543DE766FAD7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857" y="2409978"/>
            <a:ext cx="397507" cy="39750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AF5ADB8-721D-F646-9ACD-AECC99B8EF25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0526" y="2391903"/>
            <a:ext cx="354580" cy="410465"/>
          </a:xfrm>
          <a:prstGeom prst="rect">
            <a:avLst/>
          </a:prstGeom>
        </p:spPr>
      </p:pic>
      <p:pic>
        <p:nvPicPr>
          <p:cNvPr id="107" name="Picture 106" descr="mage result for jupyter notebookes icon transparent">
            <a:extLst>
              <a:ext uri="{FF2B5EF4-FFF2-40B4-BE49-F238E27FC236}">
                <a16:creationId xmlns:a16="http://schemas.microsoft.com/office/drawing/2014/main" id="{3BD1FA0D-6935-E94C-8360-8F3AD846E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0103" y="2363304"/>
            <a:ext cx="460760" cy="4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6DDCF25-5B68-504C-8A6E-FC8BE324A522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clrChange>
              <a:clrFrom>
                <a:srgbClr val="EDEDEB"/>
              </a:clrFrom>
              <a:clrTo>
                <a:srgbClr val="EDED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962" y="2397496"/>
            <a:ext cx="458175" cy="40193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152B5B-D6AD-7245-8D56-C392FF7EB0E6}"/>
              </a:ext>
            </a:extLst>
          </p:cNvPr>
          <p:cNvSpPr txBox="1"/>
          <p:nvPr/>
        </p:nvSpPr>
        <p:spPr>
          <a:xfrm>
            <a:off x="7356786" y="2780212"/>
            <a:ext cx="798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MLDL Models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4F1442-FD99-6F4F-8BE6-BF5D80738D9B}"/>
              </a:ext>
            </a:extLst>
          </p:cNvPr>
          <p:cNvSpPr txBox="1"/>
          <p:nvPr/>
        </p:nvSpPr>
        <p:spPr>
          <a:xfrm>
            <a:off x="7992559" y="2786874"/>
            <a:ext cx="677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PythonR</a:t>
            </a:r>
            <a:r>
              <a:rPr lang="en-US" sz="800" dirty="0"/>
              <a:t> Functions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0CEE6B-8B53-3D41-BA34-E4744D8729E2}"/>
              </a:ext>
            </a:extLst>
          </p:cNvPr>
          <p:cNvSpPr txBox="1"/>
          <p:nvPr/>
        </p:nvSpPr>
        <p:spPr>
          <a:xfrm>
            <a:off x="8459009" y="2795192"/>
            <a:ext cx="79810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Data Pipelines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0D6343A-E746-A447-B911-D454D34D5F3E}"/>
              </a:ext>
            </a:extLst>
          </p:cNvPr>
          <p:cNvSpPr txBox="1"/>
          <p:nvPr/>
        </p:nvSpPr>
        <p:spPr>
          <a:xfrm>
            <a:off x="9024766" y="2792085"/>
            <a:ext cx="79810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 dashboards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FD99340-57EA-ED49-834D-3072868791B0}"/>
              </a:ext>
            </a:extLst>
          </p:cNvPr>
          <p:cNvSpPr txBox="1"/>
          <p:nvPr/>
        </p:nvSpPr>
        <p:spPr>
          <a:xfrm>
            <a:off x="9595164" y="2825940"/>
            <a:ext cx="79810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Notebooks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0391CAA-FAF1-4745-BE7E-A252FD4FC882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929" y="4267646"/>
            <a:ext cx="572571" cy="572571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A8E9F87-6F69-8946-8630-AE3023817A76}"/>
              </a:ext>
            </a:extLst>
          </p:cNvPr>
          <p:cNvSpPr/>
          <p:nvPr/>
        </p:nvSpPr>
        <p:spPr>
          <a:xfrm>
            <a:off x="7764747" y="3909962"/>
            <a:ext cx="2088891" cy="2342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/>
                </a:solidFill>
              </a:rPr>
              <a:t>Management &amp; Monitoring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6ABE1AC1-D7DE-4C43-B75F-D41556C372C1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582" y="4366878"/>
            <a:ext cx="872164" cy="42316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EE71DE8-48DD-5E4A-B0F8-88188B5E7309}"/>
              </a:ext>
            </a:extLst>
          </p:cNvPr>
          <p:cNvSpPr txBox="1"/>
          <p:nvPr/>
        </p:nvSpPr>
        <p:spPr>
          <a:xfrm>
            <a:off x="7403320" y="4846226"/>
            <a:ext cx="992330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Version Control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CDA14A53-908C-FD43-8C59-5465EB4E3412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463" y="4017609"/>
            <a:ext cx="962953" cy="962953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6D0E235-A359-2940-A835-E49FA2370C37}"/>
              </a:ext>
            </a:extLst>
          </p:cNvPr>
          <p:cNvSpPr txBox="1"/>
          <p:nvPr/>
        </p:nvSpPr>
        <p:spPr>
          <a:xfrm>
            <a:off x="8521142" y="4846225"/>
            <a:ext cx="992330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Lineage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1D133A3-DD95-5F44-91A3-74EC9C590EBF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593" y="4281339"/>
            <a:ext cx="556678" cy="55667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7E5CB5E-0740-CF46-A395-FEEA070A17A9}"/>
              </a:ext>
            </a:extLst>
          </p:cNvPr>
          <p:cNvSpPr txBox="1"/>
          <p:nvPr/>
        </p:nvSpPr>
        <p:spPr>
          <a:xfrm>
            <a:off x="9357473" y="4876636"/>
            <a:ext cx="992330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Automation</a:t>
            </a: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17FB4253-446C-2148-82B7-6CCE5D160CDD}"/>
              </a:ext>
            </a:extLst>
          </p:cNvPr>
          <p:cNvSpPr/>
          <p:nvPr/>
        </p:nvSpPr>
        <p:spPr bwMode="auto">
          <a:xfrm rot="16200000">
            <a:off x="4246978" y="2535148"/>
            <a:ext cx="203634" cy="5597150"/>
          </a:xfrm>
          <a:prstGeom prst="leftBrace">
            <a:avLst/>
          </a:prstGeom>
          <a:ln w="19050">
            <a:solidFill>
              <a:srgbClr val="8B4CF7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4B8E5181-A98A-A241-91BC-EE9B06BBFFBA}"/>
              </a:ext>
            </a:extLst>
          </p:cNvPr>
          <p:cNvSpPr/>
          <p:nvPr/>
        </p:nvSpPr>
        <p:spPr bwMode="auto">
          <a:xfrm rot="16200000">
            <a:off x="8683122" y="3844908"/>
            <a:ext cx="203634" cy="2988375"/>
          </a:xfrm>
          <a:prstGeom prst="leftBrace">
            <a:avLst/>
          </a:prstGeom>
          <a:ln w="19050">
            <a:solidFill>
              <a:srgbClr val="8B4CF7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A270C17-CA24-564D-992E-2DB3893092A9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6885" y="5389015"/>
            <a:ext cx="512109" cy="476981"/>
          </a:xfrm>
          <a:prstGeom prst="rect">
            <a:avLst/>
          </a:prstGeom>
          <a:ln>
            <a:solidFill>
              <a:srgbClr val="8B4CF7"/>
            </a:solidFill>
          </a:ln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B6C7AE6-B1AD-E241-8418-A6BE06EC770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781" y="5404531"/>
            <a:ext cx="512109" cy="474865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7ECCDE4-7396-844A-A308-1D1ED68A2D18}"/>
              </a:ext>
            </a:extLst>
          </p:cNvPr>
          <p:cNvSpPr txBox="1"/>
          <p:nvPr/>
        </p:nvSpPr>
        <p:spPr>
          <a:xfrm>
            <a:off x="3905535" y="5508691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B4CF7"/>
                </a:solidFill>
                <a:latin typeface="IBM Plex Sans" panose="020B0503050203000203" pitchFamily="34" charset="77"/>
              </a:rPr>
              <a:t>Watson Studio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F443BAB-4817-2549-AB74-62FABC45B13F}"/>
              </a:ext>
            </a:extLst>
          </p:cNvPr>
          <p:cNvSpPr txBox="1"/>
          <p:nvPr/>
        </p:nvSpPr>
        <p:spPr>
          <a:xfrm>
            <a:off x="7745216" y="5507223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B4CF7"/>
                </a:solidFill>
                <a:latin typeface="IBM Plex Sans" panose="020B0503050203000203" pitchFamily="34" charset="77"/>
              </a:rPr>
              <a:t>Watson Machine Learning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2FC769-17E7-DC49-853E-37FEA9145EA8}"/>
              </a:ext>
            </a:extLst>
          </p:cNvPr>
          <p:cNvSpPr txBox="1"/>
          <p:nvPr/>
        </p:nvSpPr>
        <p:spPr>
          <a:xfrm>
            <a:off x="3420211" y="1561359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i="1" dirty="0">
                <a:solidFill>
                  <a:srgbClr val="8B4CF7"/>
                </a:solidFill>
                <a:latin typeface="IBM Plex Sans" panose="020B0503050203000203" pitchFamily="34" charset="77"/>
              </a:rPr>
              <a:t>Construir y entrenar a escala</a:t>
            </a:r>
            <a:endParaRPr lang="en-US" sz="1400" i="1" dirty="0">
              <a:solidFill>
                <a:srgbClr val="8B4CF7"/>
              </a:solidFill>
              <a:latin typeface="IBM Plex Sans" panose="020B0503050203000203" pitchFamily="34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FAA837-BB96-134B-8290-136AF3000F2E}"/>
              </a:ext>
            </a:extLst>
          </p:cNvPr>
          <p:cNvSpPr txBox="1"/>
          <p:nvPr/>
        </p:nvSpPr>
        <p:spPr>
          <a:xfrm>
            <a:off x="7740850" y="1584775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i="1" dirty="0">
                <a:solidFill>
                  <a:srgbClr val="8B4CF7"/>
                </a:solidFill>
                <a:latin typeface="IBM Plex Sans" panose="020B0503050203000203" pitchFamily="34" charset="77"/>
              </a:rPr>
              <a:t>Embebe ML en su negocio</a:t>
            </a:r>
            <a:endParaRPr lang="en-US" sz="1400" i="1" dirty="0">
              <a:solidFill>
                <a:srgbClr val="8B4CF7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25277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13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965200" y="1978440"/>
            <a:ext cx="8444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</a:rPr>
              <a:t>Estrategias de ingesta y lectura de datos</a:t>
            </a:r>
          </a:p>
        </p:txBody>
      </p:sp>
    </p:spTree>
    <p:extLst>
      <p:ext uri="{BB962C8B-B14F-4D97-AF65-F5344CB8AC3E}">
        <p14:creationId xmlns:p14="http://schemas.microsoft.com/office/powerpoint/2010/main" val="196183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Estrategias de ingesta y lectura de datos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FEBA4A6-8E6D-CF4D-8F14-112711D3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1876" b="-2185"/>
          <a:stretch/>
        </p:blipFill>
        <p:spPr>
          <a:xfrm>
            <a:off x="9608382" y="3912836"/>
            <a:ext cx="5760967" cy="537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96CBB-D3E5-45B2-9AB3-0036A897C940}"/>
              </a:ext>
            </a:extLst>
          </p:cNvPr>
          <p:cNvSpPr/>
          <p:nvPr/>
        </p:nvSpPr>
        <p:spPr>
          <a:xfrm>
            <a:off x="1733550" y="1375729"/>
            <a:ext cx="8467725" cy="4910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11" name="Picture 4" descr="PC Homecall | Laptop &amp; Computer Repair Services | Eastbourne">
            <a:extLst>
              <a:ext uri="{FF2B5EF4-FFF2-40B4-BE49-F238E27FC236}">
                <a16:creationId xmlns:a16="http://schemas.microsoft.com/office/drawing/2014/main" id="{3B9E7013-48D7-4C70-BEC8-6C98A9FF5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49" b="97688" l="7216" r="95533">
                        <a14:foregroundMark x1="16838" y1="90751" x2="16838" y2="90751"/>
                        <a14:foregroundMark x1="16838" y1="90751" x2="41237" y2="91329"/>
                        <a14:foregroundMark x1="47423" y1="93064" x2="68041" y2="93642"/>
                        <a14:foregroundMark x1="68041" y1="93642" x2="87629" y2="92486"/>
                        <a14:foregroundMark x1="87629" y1="92486" x2="95533" y2="94798"/>
                        <a14:foregroundMark x1="83849" y1="83237" x2="84192" y2="9249"/>
                        <a14:foregroundMark x1="76976" y1="14451" x2="74914" y2="14451"/>
                        <a14:foregroundMark x1="68041" y1="11561" x2="68041" y2="11561"/>
                        <a14:foregroundMark x1="68041" y1="11561" x2="56701" y2="11561"/>
                        <a14:foregroundMark x1="48454" y1="13873" x2="27148" y2="13873"/>
                        <a14:foregroundMark x1="15808" y1="13873" x2="14777" y2="89017"/>
                        <a14:foregroundMark x1="7560" y1="94798" x2="7560" y2="94798"/>
                        <a14:foregroundMark x1="46735" y1="89017" x2="54983" y2="90751"/>
                        <a14:foregroundMark x1="51203" y1="90751" x2="59794" y2="92486"/>
                        <a14:foregroundMark x1="31615" y1="13873" x2="31615" y2="13873"/>
                        <a14:foregroundMark x1="24055" y1="12139" x2="55326" y2="12139"/>
                        <a14:foregroundMark x1="39863" y1="89017" x2="62199" y2="97688"/>
                        <a14:foregroundMark x1="47423" y1="93642" x2="62543" y2="93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06" y="1856734"/>
            <a:ext cx="2427305" cy="14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A59B57-391E-43FE-9A63-1469D1E9DFB5}"/>
              </a:ext>
            </a:extLst>
          </p:cNvPr>
          <p:cNvSpPr/>
          <p:nvPr/>
        </p:nvSpPr>
        <p:spPr>
          <a:xfrm>
            <a:off x="4719636" y="2435377"/>
            <a:ext cx="2943225" cy="447675"/>
          </a:xfrm>
          <a:prstGeom prst="rightArrow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F65EB-00CA-4743-B6BA-413AF8961796}"/>
              </a:ext>
            </a:extLst>
          </p:cNvPr>
          <p:cNvSpPr txBox="1"/>
          <p:nvPr/>
        </p:nvSpPr>
        <p:spPr>
          <a:xfrm>
            <a:off x="-35954" y="2616872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>
                <a:solidFill>
                  <a:schemeClr val="bg1"/>
                </a:solidFill>
                <a:latin typeface="IBM Plex Sans" panose="020B0503050203000203" pitchFamily="34" charset="0"/>
              </a:rPr>
              <a:t>PASO 1</a:t>
            </a:r>
          </a:p>
        </p:txBody>
      </p:sp>
      <p:pic>
        <p:nvPicPr>
          <p:cNvPr id="14" name="Picture 6" descr="csv - Iconos gratis de interfaz">
            <a:extLst>
              <a:ext uri="{FF2B5EF4-FFF2-40B4-BE49-F238E27FC236}">
                <a16:creationId xmlns:a16="http://schemas.microsoft.com/office/drawing/2014/main" id="{C0FC0252-4E42-495F-8AEE-1B6A28B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91" y="1482877"/>
            <a:ext cx="747713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2359C5-D6DA-4772-B09E-B42EC324B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692" y="2157057"/>
            <a:ext cx="736667" cy="73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6A921F-79EA-41BF-B9C8-3DDE41975BC5}"/>
              </a:ext>
            </a:extLst>
          </p:cNvPr>
          <p:cNvSpPr txBox="1"/>
          <p:nvPr/>
        </p:nvSpPr>
        <p:spPr>
          <a:xfrm>
            <a:off x="5129209" y="2162358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Subir archivo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543EF-11D7-4663-8689-05986CD3F8AE}"/>
              </a:ext>
            </a:extLst>
          </p:cNvPr>
          <p:cNvSpPr txBox="1"/>
          <p:nvPr/>
        </p:nvSpPr>
        <p:spPr>
          <a:xfrm>
            <a:off x="7518000" y="2880468"/>
            <a:ext cx="281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Cloud </a:t>
            </a:r>
            <a:r>
              <a:rPr lang="es-PE" sz="24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Object</a:t>
            </a:r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 Storage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8700C-F668-458F-9319-DA99951B4CD4}"/>
              </a:ext>
            </a:extLst>
          </p:cNvPr>
          <p:cNvSpPr txBox="1"/>
          <p:nvPr/>
        </p:nvSpPr>
        <p:spPr>
          <a:xfrm>
            <a:off x="7842814" y="5822917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Watson Studio</a:t>
            </a:r>
          </a:p>
        </p:txBody>
      </p:sp>
      <p:pic>
        <p:nvPicPr>
          <p:cNvPr id="21" name="Picture 6" descr="csv - Iconos gratis de interfaz">
            <a:extLst>
              <a:ext uri="{FF2B5EF4-FFF2-40B4-BE49-F238E27FC236}">
                <a16:creationId xmlns:a16="http://schemas.microsoft.com/office/drawing/2014/main" id="{27D6EA8A-A051-42BE-B808-263B050B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995" y="3990976"/>
            <a:ext cx="528405" cy="52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110211-B452-4958-92BB-629065D93213}"/>
              </a:ext>
            </a:extLst>
          </p:cNvPr>
          <p:cNvSpPr txBox="1"/>
          <p:nvPr/>
        </p:nvSpPr>
        <p:spPr>
          <a:xfrm>
            <a:off x="2262899" y="3370661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PC Local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C468A-0C35-4B9F-80C4-A3D2773F1602}"/>
              </a:ext>
            </a:extLst>
          </p:cNvPr>
          <p:cNvSpPr txBox="1"/>
          <p:nvPr/>
        </p:nvSpPr>
        <p:spPr>
          <a:xfrm>
            <a:off x="-55399" y="4650457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>
                <a:solidFill>
                  <a:schemeClr val="bg1"/>
                </a:solidFill>
                <a:latin typeface="IBM Plex Sans" panose="020B0503050203000203" pitchFamily="34" charset="0"/>
              </a:rPr>
              <a:t>PASO 2</a:t>
            </a:r>
          </a:p>
        </p:txBody>
      </p:sp>
      <p:pic>
        <p:nvPicPr>
          <p:cNvPr id="25" name="Picture 2" descr="Blue Cloud Mirror - IBM Cloud Showcase">
            <a:extLst>
              <a:ext uri="{FF2B5EF4-FFF2-40B4-BE49-F238E27FC236}">
                <a16:creationId xmlns:a16="http://schemas.microsoft.com/office/drawing/2014/main" id="{A6A7BB8B-EF3B-4829-95A0-A1234A4E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94" b="99103" l="2655" r="96903">
                        <a14:foregroundMark x1="22566" y1="89238" x2="22566" y2="89238"/>
                        <a14:foregroundMark x1="38496" y1="99103" x2="38496" y2="99103"/>
                        <a14:foregroundMark x1="3097" y1="99103" x2="3097" y2="99103"/>
                        <a14:foregroundMark x1="96018" y1="98206" x2="96018" y2="98206"/>
                        <a14:foregroundMark x1="72124" y1="87892" x2="72124" y2="87892"/>
                        <a14:foregroundMark x1="66372" y1="7175" x2="66372" y2="7175"/>
                        <a14:foregroundMark x1="69912" y1="1794" x2="69912" y2="1794"/>
                        <a14:foregroundMark x1="65487" y1="13901" x2="65487" y2="13901"/>
                        <a14:foregroundMark x1="96903" y1="99103" x2="96903" y2="99103"/>
                        <a14:foregroundMark x1="96460" y1="98655" x2="96460" y2="98655"/>
                        <a14:foregroundMark x1="96460" y1="98206" x2="96460" y2="98206"/>
                        <a14:foregroundMark x1="96018" y1="98206" x2="96460" y2="98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87" y="4434209"/>
            <a:ext cx="1233832" cy="12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AD7A2E0-56D0-4E46-AC3C-6BE97D053DF4}"/>
              </a:ext>
            </a:extLst>
          </p:cNvPr>
          <p:cNvSpPr/>
          <p:nvPr/>
        </p:nvSpPr>
        <p:spPr>
          <a:xfrm>
            <a:off x="4719636" y="5115293"/>
            <a:ext cx="3123178" cy="536370"/>
          </a:xfrm>
          <a:prstGeom prst="left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46E44E-0F4F-4613-B489-0919E742EF17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733550" y="3830797"/>
            <a:ext cx="8467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E697EC0-208D-42FA-900D-6939117AB7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525" y="1740047"/>
            <a:ext cx="981086" cy="9810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0AF554-A4DA-43E9-BE33-F37C4B0CB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4394" y="4270480"/>
            <a:ext cx="981086" cy="9810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FEEFA5-A40F-43EA-B724-4206850086BA}"/>
              </a:ext>
            </a:extLst>
          </p:cNvPr>
          <p:cNvSpPr txBox="1"/>
          <p:nvPr/>
        </p:nvSpPr>
        <p:spPr>
          <a:xfrm>
            <a:off x="1990725" y="5304883"/>
            <a:ext cx="281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Cloud </a:t>
            </a:r>
            <a:r>
              <a:rPr lang="es-PE" sz="24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Object</a:t>
            </a:r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 Storage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F93A13-AF69-48DC-B09B-934A1382E56A}"/>
              </a:ext>
            </a:extLst>
          </p:cNvPr>
          <p:cNvCxnSpPr/>
          <p:nvPr/>
        </p:nvCxnSpPr>
        <p:spPr>
          <a:xfrm>
            <a:off x="-55399" y="3810884"/>
            <a:ext cx="12192000" cy="0"/>
          </a:xfrm>
          <a:prstGeom prst="line">
            <a:avLst/>
          </a:prstGeom>
          <a:ln>
            <a:solidFill>
              <a:srgbClr val="8B4CF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5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15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965200" y="1978440"/>
            <a:ext cx="84446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</a:rPr>
              <a:t>Entrenamiento de Modelos ML - Auto AI </a:t>
            </a:r>
          </a:p>
          <a:p>
            <a:r>
              <a:rPr lang="it-IT" sz="5400" b="1" dirty="0">
                <a:solidFill>
                  <a:schemeClr val="bg2"/>
                </a:solidFill>
              </a:rPr>
              <a:t>Despliegue online modelo Auto AI</a:t>
            </a:r>
            <a:endParaRPr lang="es-ES" sz="5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8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Entrenamiento de Modelos ML - Auto AI </a:t>
            </a:r>
            <a:b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</a:br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Despliegue online modelo Auto AI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FEBA4A6-8E6D-CF4D-8F14-112711D3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1876" b="-2185"/>
          <a:stretch/>
        </p:blipFill>
        <p:spPr>
          <a:xfrm>
            <a:off x="9608382" y="3912836"/>
            <a:ext cx="5760967" cy="537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96CBB-D3E5-45B2-9AB3-0036A897C940}"/>
              </a:ext>
            </a:extLst>
          </p:cNvPr>
          <p:cNvSpPr/>
          <p:nvPr/>
        </p:nvSpPr>
        <p:spPr>
          <a:xfrm>
            <a:off x="1733550" y="1690689"/>
            <a:ext cx="8467725" cy="4910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46E44E-0F4F-4613-B489-0919E742EF17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733550" y="4145757"/>
            <a:ext cx="8467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F60A90-C962-4C21-8641-93D54C0B040D}"/>
              </a:ext>
            </a:extLst>
          </p:cNvPr>
          <p:cNvCxnSpPr>
            <a:cxnSpLocks/>
          </p:cNvCxnSpPr>
          <p:nvPr/>
        </p:nvCxnSpPr>
        <p:spPr>
          <a:xfrm>
            <a:off x="1895097" y="3572763"/>
            <a:ext cx="1793801" cy="0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53774B-0105-4416-8C98-F9641F785D28}"/>
              </a:ext>
            </a:extLst>
          </p:cNvPr>
          <p:cNvCxnSpPr>
            <a:cxnSpLocks/>
          </p:cNvCxnSpPr>
          <p:nvPr/>
        </p:nvCxnSpPr>
        <p:spPr>
          <a:xfrm>
            <a:off x="7128644" y="3569740"/>
            <a:ext cx="1920118" cy="1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1E7F0D-2B22-460C-8E68-912AFE3434C5}"/>
              </a:ext>
            </a:extLst>
          </p:cNvPr>
          <p:cNvSpPr txBox="1"/>
          <p:nvPr/>
        </p:nvSpPr>
        <p:spPr>
          <a:xfrm>
            <a:off x="905723" y="2551582"/>
            <a:ext cx="98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Dataset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202BE1-7150-4F36-A7C6-D0236ABDD603}"/>
              </a:ext>
            </a:extLst>
          </p:cNvPr>
          <p:cNvSpPr/>
          <p:nvPr/>
        </p:nvSpPr>
        <p:spPr>
          <a:xfrm>
            <a:off x="3833049" y="2719806"/>
            <a:ext cx="3109152" cy="164545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DCDA53-0BF9-4A85-BB29-2AEA45D8E39D}"/>
              </a:ext>
            </a:extLst>
          </p:cNvPr>
          <p:cNvSpPr txBox="1"/>
          <p:nvPr/>
        </p:nvSpPr>
        <p:spPr>
          <a:xfrm>
            <a:off x="7481085" y="3147790"/>
            <a:ext cx="13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Watson ML</a:t>
            </a:r>
          </a:p>
        </p:txBody>
      </p:sp>
      <p:pic>
        <p:nvPicPr>
          <p:cNvPr id="35" name="Gráfico 35" descr="Papel">
            <a:extLst>
              <a:ext uri="{FF2B5EF4-FFF2-40B4-BE49-F238E27FC236}">
                <a16:creationId xmlns:a16="http://schemas.microsoft.com/office/drawing/2014/main" id="{E9D93C9C-D860-4864-B5C2-95E70359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9" y="3266189"/>
            <a:ext cx="914400" cy="914400"/>
          </a:xfrm>
          <a:prstGeom prst="rect">
            <a:avLst/>
          </a:prstGeom>
        </p:spPr>
      </p:pic>
      <p:sp>
        <p:nvSpPr>
          <p:cNvPr id="36" name="Rectangle: Rounded Corners 20">
            <a:extLst>
              <a:ext uri="{FF2B5EF4-FFF2-40B4-BE49-F238E27FC236}">
                <a16:creationId xmlns:a16="http://schemas.microsoft.com/office/drawing/2014/main" id="{5884235E-FA2B-4F13-891D-7DFE9C14623B}"/>
              </a:ext>
            </a:extLst>
          </p:cNvPr>
          <p:cNvSpPr/>
          <p:nvPr/>
        </p:nvSpPr>
        <p:spPr>
          <a:xfrm>
            <a:off x="9209493" y="3102207"/>
            <a:ext cx="1603903" cy="863322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/>
                </a:solidFill>
                <a:latin typeface="IBM Plex Sans" panose="020B0503050203000203" pitchFamily="34" charset="0"/>
              </a:rPr>
              <a:t>Modelo</a:t>
            </a:r>
          </a:p>
          <a:p>
            <a:pPr algn="ctr"/>
            <a:r>
              <a:rPr lang="es-ES_tradnl" sz="20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AutoAI</a:t>
            </a:r>
            <a:endParaRPr lang="es-ES_tradnl" sz="2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37" name="Gráfico 42" descr="Engranajes">
            <a:extLst>
              <a:ext uri="{FF2B5EF4-FFF2-40B4-BE49-F238E27FC236}">
                <a16:creationId xmlns:a16="http://schemas.microsoft.com/office/drawing/2014/main" id="{10EE8F01-3EE3-410E-81B6-15C816BB4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3047" y="2855636"/>
            <a:ext cx="592892" cy="592892"/>
          </a:xfrm>
          <a:prstGeom prst="rect">
            <a:avLst/>
          </a:prstGeom>
        </p:spPr>
      </p:pic>
      <p:pic>
        <p:nvPicPr>
          <p:cNvPr id="39" name="Imagen 46">
            <a:extLst>
              <a:ext uri="{FF2B5EF4-FFF2-40B4-BE49-F238E27FC236}">
                <a16:creationId xmlns:a16="http://schemas.microsoft.com/office/drawing/2014/main" id="{CCBF56B5-7C34-4890-9720-B9811402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493" r="-1386" b="-1397"/>
          <a:stretch/>
        </p:blipFill>
        <p:spPr>
          <a:xfrm>
            <a:off x="4895500" y="2910254"/>
            <a:ext cx="1029193" cy="971699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C533B05D-09C2-4FB0-AEAE-5B3D27C9B4B6}"/>
              </a:ext>
            </a:extLst>
          </p:cNvPr>
          <p:cNvSpPr txBox="1"/>
          <p:nvPr/>
        </p:nvSpPr>
        <p:spPr>
          <a:xfrm>
            <a:off x="5009058" y="3881953"/>
            <a:ext cx="9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IBM Plex Sans" panose="020B0503050203000203" pitchFamily="34" charset="0"/>
              </a:rPr>
              <a:t>AutoAI</a:t>
            </a:r>
            <a:endParaRPr lang="es-ES_tradnl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42" name="Imagen 54">
            <a:extLst>
              <a:ext uri="{FF2B5EF4-FFF2-40B4-BE49-F238E27FC236}">
                <a16:creationId xmlns:a16="http://schemas.microsoft.com/office/drawing/2014/main" id="{1AD997ED-9960-4997-89E4-FCDE6A567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70" y="2354661"/>
            <a:ext cx="763033" cy="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5022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4" grpId="0"/>
      <p:bldP spid="36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17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965200" y="1978440"/>
            <a:ext cx="84446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2"/>
                </a:solidFill>
              </a:rPr>
              <a:t>Entrenamiento de Modelos ML – Notebook</a:t>
            </a:r>
          </a:p>
          <a:p>
            <a:r>
              <a:rPr lang="es-ES" sz="5400" b="1" dirty="0">
                <a:solidFill>
                  <a:schemeClr val="bg2"/>
                </a:solidFill>
              </a:rPr>
              <a:t>Despliegue de Modelo en </a:t>
            </a:r>
            <a:r>
              <a:rPr lang="es-ES" sz="5400" b="1" dirty="0" err="1">
                <a:solidFill>
                  <a:schemeClr val="bg2"/>
                </a:solidFill>
              </a:rPr>
              <a:t>Batch</a:t>
            </a:r>
            <a:endParaRPr lang="es-ES" sz="5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7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it-IT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Entrenamiento de Modelos ML – Notebook</a:t>
            </a:r>
            <a:br>
              <a:rPr lang="it-IT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</a:br>
            <a:r>
              <a:rPr lang="it-IT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Despliegue de Modelo en Batch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FEBA4A6-8E6D-CF4D-8F14-112711D3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1876" b="-2185"/>
          <a:stretch/>
        </p:blipFill>
        <p:spPr>
          <a:xfrm>
            <a:off x="9487127" y="-3190431"/>
            <a:ext cx="5760967" cy="537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96CBB-D3E5-45B2-9AB3-0036A897C940}"/>
              </a:ext>
            </a:extLst>
          </p:cNvPr>
          <p:cNvSpPr/>
          <p:nvPr/>
        </p:nvSpPr>
        <p:spPr>
          <a:xfrm>
            <a:off x="1733550" y="1690689"/>
            <a:ext cx="8467725" cy="4910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E27429-ED3D-420F-B33F-2D0A80232AFD}"/>
              </a:ext>
            </a:extLst>
          </p:cNvPr>
          <p:cNvSpPr/>
          <p:nvPr/>
        </p:nvSpPr>
        <p:spPr>
          <a:xfrm>
            <a:off x="4020337" y="2966714"/>
            <a:ext cx="3109152" cy="1384781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9153F7-3BC4-4E1C-A0D1-E7266A319B3C}"/>
              </a:ext>
            </a:extLst>
          </p:cNvPr>
          <p:cNvCxnSpPr>
            <a:cxnSpLocks/>
          </p:cNvCxnSpPr>
          <p:nvPr/>
        </p:nvCxnSpPr>
        <p:spPr>
          <a:xfrm>
            <a:off x="2082384" y="3689797"/>
            <a:ext cx="1698960" cy="0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BE8434-A3C7-4048-883F-0CFDB4820355}"/>
              </a:ext>
            </a:extLst>
          </p:cNvPr>
          <p:cNvCxnSpPr>
            <a:cxnSpLocks/>
          </p:cNvCxnSpPr>
          <p:nvPr/>
        </p:nvCxnSpPr>
        <p:spPr>
          <a:xfrm flipV="1">
            <a:off x="7285119" y="3723970"/>
            <a:ext cx="1865284" cy="1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1FE331-772E-49C7-9CC2-9D947FC0D866}"/>
              </a:ext>
            </a:extLst>
          </p:cNvPr>
          <p:cNvSpPr txBox="1"/>
          <p:nvPr/>
        </p:nvSpPr>
        <p:spPr>
          <a:xfrm>
            <a:off x="1060626" y="270508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Dataset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20DC56-A5CD-4941-AFAE-A5A999971D95}"/>
              </a:ext>
            </a:extLst>
          </p:cNvPr>
          <p:cNvSpPr txBox="1"/>
          <p:nvPr/>
        </p:nvSpPr>
        <p:spPr>
          <a:xfrm>
            <a:off x="7635988" y="328057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Watson ML</a:t>
            </a:r>
          </a:p>
        </p:txBody>
      </p:sp>
      <p:pic>
        <p:nvPicPr>
          <p:cNvPr id="51" name="Gráfico 4" descr="Papel">
            <a:extLst>
              <a:ext uri="{FF2B5EF4-FFF2-40B4-BE49-F238E27FC236}">
                <a16:creationId xmlns:a16="http://schemas.microsoft.com/office/drawing/2014/main" id="{C48A6E04-5245-42A1-9852-5DCF48CBB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014" y="3400017"/>
            <a:ext cx="914400" cy="914400"/>
          </a:xfrm>
          <a:prstGeom prst="rect">
            <a:avLst/>
          </a:prstGeom>
        </p:spPr>
      </p:pic>
      <p:sp>
        <p:nvSpPr>
          <p:cNvPr id="52" name="Rectangle: Rounded Corners 20">
            <a:extLst>
              <a:ext uri="{FF2B5EF4-FFF2-40B4-BE49-F238E27FC236}">
                <a16:creationId xmlns:a16="http://schemas.microsoft.com/office/drawing/2014/main" id="{EF38995A-46E2-4B53-9FF9-749191140DDE}"/>
              </a:ext>
            </a:extLst>
          </p:cNvPr>
          <p:cNvSpPr/>
          <p:nvPr/>
        </p:nvSpPr>
        <p:spPr>
          <a:xfrm>
            <a:off x="9306033" y="3266260"/>
            <a:ext cx="1603903" cy="77089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/>
                </a:solidFill>
                <a:latin typeface="IBM Plex Sans" panose="020B0503050203000203" pitchFamily="34" charset="0"/>
              </a:rPr>
              <a:t>Modelo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  <a:latin typeface="IBM Plex Sans" panose="020B0503050203000203" pitchFamily="34" charset="0"/>
              </a:rPr>
              <a:t>Notebook</a:t>
            </a:r>
          </a:p>
        </p:txBody>
      </p:sp>
      <p:pic>
        <p:nvPicPr>
          <p:cNvPr id="54" name="Imagen 7">
            <a:extLst>
              <a:ext uri="{FF2B5EF4-FFF2-40B4-BE49-F238E27FC236}">
                <a16:creationId xmlns:a16="http://schemas.microsoft.com/office/drawing/2014/main" id="{BFFADE79-BE09-4400-B3B0-875F5052816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186785" y="3155803"/>
            <a:ext cx="854022" cy="989954"/>
          </a:xfrm>
          <a:prstGeom prst="rect">
            <a:avLst/>
          </a:prstGeom>
        </p:spPr>
      </p:pic>
      <p:pic>
        <p:nvPicPr>
          <p:cNvPr id="55" name="Gráfico 50" descr="Engranajes">
            <a:extLst>
              <a:ext uri="{FF2B5EF4-FFF2-40B4-BE49-F238E27FC236}">
                <a16:creationId xmlns:a16="http://schemas.microsoft.com/office/drawing/2014/main" id="{F56B9E82-B77B-4EAC-89FE-B40D6480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7135" y="3005668"/>
            <a:ext cx="592892" cy="592892"/>
          </a:xfrm>
          <a:prstGeom prst="rect">
            <a:avLst/>
          </a:prstGeom>
        </p:spPr>
      </p:pic>
      <p:pic>
        <p:nvPicPr>
          <p:cNvPr id="56" name="Imagen 15">
            <a:extLst>
              <a:ext uri="{FF2B5EF4-FFF2-40B4-BE49-F238E27FC236}">
                <a16:creationId xmlns:a16="http://schemas.microsoft.com/office/drawing/2014/main" id="{9B591CFC-DE92-4D0D-BF17-079E2108AB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73" y="2504965"/>
            <a:ext cx="763033" cy="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17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50" grpId="0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19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965200" y="1978440"/>
            <a:ext cx="8444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2"/>
                </a:solidFill>
              </a:rPr>
              <a:t>Asociar Notebook a un Job API y ejecutarlo desde </a:t>
            </a:r>
            <a:r>
              <a:rPr lang="es-ES" sz="5400" b="1" dirty="0" err="1">
                <a:solidFill>
                  <a:schemeClr val="bg2"/>
                </a:solidFill>
              </a:rPr>
              <a:t>Functions</a:t>
            </a:r>
            <a:endParaRPr lang="es-ES" sz="5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77B6220D-62A0-4994-AB0B-8FDE0DAA1B6C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4" name="Rectangle: Rounded Corners 23">
            <a:extLst>
              <a:ext uri="{FF2B5EF4-FFF2-40B4-BE49-F238E27FC236}">
                <a16:creationId xmlns:a16="http://schemas.microsoft.com/office/drawing/2014/main" id="{FF43C459-24FF-4888-9B2C-3B3A6ED46C86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EAE6F0CA-663B-4ED0-A218-6EB5BB1DA706}"/>
              </a:ext>
            </a:extLst>
          </p:cNvPr>
          <p:cNvSpPr/>
          <p:nvPr/>
        </p:nvSpPr>
        <p:spPr>
          <a:xfrm>
            <a:off x="8047323" y="909691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Asociar Notebook a un Job API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FEBA4A6-8E6D-CF4D-8F14-112711D3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1876" b="-2185"/>
          <a:stretch/>
        </p:blipFill>
        <p:spPr>
          <a:xfrm>
            <a:off x="9487127" y="-3190431"/>
            <a:ext cx="5760967" cy="537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796CBB-D3E5-45B2-9AB3-0036A897C940}"/>
              </a:ext>
            </a:extLst>
          </p:cNvPr>
          <p:cNvSpPr/>
          <p:nvPr/>
        </p:nvSpPr>
        <p:spPr>
          <a:xfrm>
            <a:off x="1733550" y="1690689"/>
            <a:ext cx="8467725" cy="4910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0" name="Imagen 12">
            <a:extLst>
              <a:ext uri="{FF2B5EF4-FFF2-40B4-BE49-F238E27FC236}">
                <a16:creationId xmlns:a16="http://schemas.microsoft.com/office/drawing/2014/main" id="{93E3C6AF-0EF2-4BA4-A63C-D904E221ACA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555574" y="2187986"/>
            <a:ext cx="854022" cy="989954"/>
          </a:xfrm>
          <a:prstGeom prst="rect">
            <a:avLst/>
          </a:prstGeom>
        </p:spPr>
      </p:pic>
      <p:sp>
        <p:nvSpPr>
          <p:cNvPr id="21" name="TextBox 45">
            <a:extLst>
              <a:ext uri="{FF2B5EF4-FFF2-40B4-BE49-F238E27FC236}">
                <a16:creationId xmlns:a16="http://schemas.microsoft.com/office/drawing/2014/main" id="{95C028E9-FA6A-4AC3-88CD-6DE9BD27A4C3}"/>
              </a:ext>
            </a:extLst>
          </p:cNvPr>
          <p:cNvSpPr txBox="1"/>
          <p:nvPr/>
        </p:nvSpPr>
        <p:spPr>
          <a:xfrm>
            <a:off x="758261" y="327265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Modelo Notebook</a:t>
            </a:r>
          </a:p>
        </p:txBody>
      </p:sp>
      <p:pic>
        <p:nvPicPr>
          <p:cNvPr id="22" name="Gráfico 15" descr="Calendario mensual">
            <a:extLst>
              <a:ext uri="{FF2B5EF4-FFF2-40B4-BE49-F238E27FC236}">
                <a16:creationId xmlns:a16="http://schemas.microsoft.com/office/drawing/2014/main" id="{A154DFBE-3499-47F1-A32D-CAD95FF12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518" y="4074867"/>
            <a:ext cx="1372941" cy="1372941"/>
          </a:xfrm>
          <a:prstGeom prst="rect">
            <a:avLst/>
          </a:prstGeom>
        </p:spPr>
      </p:pic>
      <p:sp>
        <p:nvSpPr>
          <p:cNvPr id="23" name="Rectángulo 16">
            <a:extLst>
              <a:ext uri="{FF2B5EF4-FFF2-40B4-BE49-F238E27FC236}">
                <a16:creationId xmlns:a16="http://schemas.microsoft.com/office/drawing/2014/main" id="{C7C6E1CD-84C5-48CC-AAE1-1B5D1EFA7020}"/>
              </a:ext>
            </a:extLst>
          </p:cNvPr>
          <p:cNvSpPr/>
          <p:nvPr/>
        </p:nvSpPr>
        <p:spPr>
          <a:xfrm>
            <a:off x="7122915" y="4533868"/>
            <a:ext cx="119676" cy="108060"/>
          </a:xfrm>
          <a:prstGeom prst="rect">
            <a:avLst/>
          </a:prstGeom>
          <a:solidFill>
            <a:srgbClr val="8B4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Gráfico 17" descr="Reproducir">
            <a:extLst>
              <a:ext uri="{FF2B5EF4-FFF2-40B4-BE49-F238E27FC236}">
                <a16:creationId xmlns:a16="http://schemas.microsoft.com/office/drawing/2014/main" id="{4AFC023A-9F2F-4C9C-B91C-BC364DEA1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2772" y="2185547"/>
            <a:ext cx="914400" cy="914400"/>
          </a:xfrm>
          <a:prstGeom prst="rect">
            <a:avLst/>
          </a:prstGeom>
        </p:spPr>
      </p:pic>
      <p:pic>
        <p:nvPicPr>
          <p:cNvPr id="25" name="Imagen 18">
            <a:extLst>
              <a:ext uri="{FF2B5EF4-FFF2-40B4-BE49-F238E27FC236}">
                <a16:creationId xmlns:a16="http://schemas.microsoft.com/office/drawing/2014/main" id="{7E163694-A32F-4DA0-AA03-04081D56B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493" r="-1386" b="-1397"/>
          <a:stretch/>
        </p:blipFill>
        <p:spPr>
          <a:xfrm>
            <a:off x="9323739" y="2049521"/>
            <a:ext cx="1029193" cy="971699"/>
          </a:xfrm>
          <a:prstGeom prst="rect">
            <a:avLst/>
          </a:prstGeom>
        </p:spPr>
      </p:pic>
      <p:sp>
        <p:nvSpPr>
          <p:cNvPr id="26" name="TextBox 40">
            <a:extLst>
              <a:ext uri="{FF2B5EF4-FFF2-40B4-BE49-F238E27FC236}">
                <a16:creationId xmlns:a16="http://schemas.microsoft.com/office/drawing/2014/main" id="{7004EE49-638C-4DD9-8505-C1A27A43A2F8}"/>
              </a:ext>
            </a:extLst>
          </p:cNvPr>
          <p:cNvSpPr txBox="1"/>
          <p:nvPr/>
        </p:nvSpPr>
        <p:spPr>
          <a:xfrm>
            <a:off x="9093827" y="309895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Watson Studio</a:t>
            </a:r>
          </a:p>
        </p:txBody>
      </p:sp>
      <p:pic>
        <p:nvPicPr>
          <p:cNvPr id="27" name="Imagen 25">
            <a:extLst>
              <a:ext uri="{FF2B5EF4-FFF2-40B4-BE49-F238E27FC236}">
                <a16:creationId xmlns:a16="http://schemas.microsoft.com/office/drawing/2014/main" id="{18EF342B-D6D4-4744-9C8A-F7DB68F52C2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512444" y="3941793"/>
            <a:ext cx="854022" cy="989954"/>
          </a:xfrm>
          <a:prstGeom prst="rect">
            <a:avLst/>
          </a:prstGeom>
        </p:spPr>
      </p:pic>
      <p:sp>
        <p:nvSpPr>
          <p:cNvPr id="28" name="TextBox 45">
            <a:extLst>
              <a:ext uri="{FF2B5EF4-FFF2-40B4-BE49-F238E27FC236}">
                <a16:creationId xmlns:a16="http://schemas.microsoft.com/office/drawing/2014/main" id="{53BB1CEB-0256-420C-9DBE-1E59E2C09D63}"/>
              </a:ext>
            </a:extLst>
          </p:cNvPr>
          <p:cNvSpPr txBox="1"/>
          <p:nvPr/>
        </p:nvSpPr>
        <p:spPr>
          <a:xfrm>
            <a:off x="758261" y="5026461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Modelo Notebook</a:t>
            </a:r>
          </a:p>
        </p:txBody>
      </p:sp>
      <p:cxnSp>
        <p:nvCxnSpPr>
          <p:cNvPr id="29" name="Straight Arrow Connector 33">
            <a:extLst>
              <a:ext uri="{FF2B5EF4-FFF2-40B4-BE49-F238E27FC236}">
                <a16:creationId xmlns:a16="http://schemas.microsoft.com/office/drawing/2014/main" id="{1700E8F0-81E4-47BB-AEC8-0088D03B6C76}"/>
              </a:ext>
            </a:extLst>
          </p:cNvPr>
          <p:cNvCxnSpPr>
            <a:cxnSpLocks/>
          </p:cNvCxnSpPr>
          <p:nvPr/>
        </p:nvCxnSpPr>
        <p:spPr>
          <a:xfrm>
            <a:off x="3510016" y="2693004"/>
            <a:ext cx="1174589" cy="0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38F4CE-CAA8-49B7-A3D9-A9AE36900091}"/>
              </a:ext>
            </a:extLst>
          </p:cNvPr>
          <p:cNvCxnSpPr>
            <a:cxnSpLocks/>
          </p:cNvCxnSpPr>
          <p:nvPr/>
        </p:nvCxnSpPr>
        <p:spPr>
          <a:xfrm>
            <a:off x="3510016" y="4611781"/>
            <a:ext cx="1174589" cy="0"/>
          </a:xfrm>
          <a:prstGeom prst="straightConnector1">
            <a:avLst/>
          </a:prstGeom>
          <a:ln w="12700">
            <a:solidFill>
              <a:srgbClr val="904CF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45">
            <a:extLst>
              <a:ext uri="{FF2B5EF4-FFF2-40B4-BE49-F238E27FC236}">
                <a16:creationId xmlns:a16="http://schemas.microsoft.com/office/drawing/2014/main" id="{9B914E2B-1CE4-4ADC-A708-62B131F49E57}"/>
              </a:ext>
            </a:extLst>
          </p:cNvPr>
          <p:cNvSpPr txBox="1"/>
          <p:nvPr/>
        </p:nvSpPr>
        <p:spPr>
          <a:xfrm>
            <a:off x="5159630" y="303841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IBM Plex Sans" panose="020B0503050203000203" pitchFamily="34" charset="0"/>
              </a:rPr>
              <a:t>play</a:t>
            </a:r>
            <a:endParaRPr lang="es-ES_tradnl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32" name="Gráfico 35" descr="Cronómetro">
            <a:extLst>
              <a:ext uri="{FF2B5EF4-FFF2-40B4-BE49-F238E27FC236}">
                <a16:creationId xmlns:a16="http://schemas.microsoft.com/office/drawing/2014/main" id="{7AA1DD91-4816-41DA-8CB7-87D28DAE9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2961" y="4152872"/>
            <a:ext cx="854022" cy="854022"/>
          </a:xfrm>
          <a:prstGeom prst="rect">
            <a:avLst/>
          </a:prstGeom>
        </p:spPr>
      </p:pic>
      <p:sp>
        <p:nvSpPr>
          <p:cNvPr id="33" name="TextBox 45">
            <a:extLst>
              <a:ext uri="{FF2B5EF4-FFF2-40B4-BE49-F238E27FC236}">
                <a16:creationId xmlns:a16="http://schemas.microsoft.com/office/drawing/2014/main" id="{F8249284-DE6D-4E9A-8AD4-618654741C88}"/>
              </a:ext>
            </a:extLst>
          </p:cNvPr>
          <p:cNvSpPr txBox="1"/>
          <p:nvPr/>
        </p:nvSpPr>
        <p:spPr>
          <a:xfrm>
            <a:off x="4937345" y="504318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IBM Plex Sans" panose="020B0503050203000203" pitchFamily="34" charset="0"/>
              </a:rPr>
              <a:t>schedule</a:t>
            </a:r>
            <a:endParaRPr lang="es-ES_tradnl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4" name="TextBox 45">
            <a:extLst>
              <a:ext uri="{FF2B5EF4-FFF2-40B4-BE49-F238E27FC236}">
                <a16:creationId xmlns:a16="http://schemas.microsoft.com/office/drawing/2014/main" id="{4F72DDD9-018D-4AFC-A19C-013A87BBE8AE}"/>
              </a:ext>
            </a:extLst>
          </p:cNvPr>
          <p:cNvSpPr txBox="1"/>
          <p:nvPr/>
        </p:nvSpPr>
        <p:spPr>
          <a:xfrm>
            <a:off x="7168236" y="38807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junio</a:t>
            </a:r>
          </a:p>
        </p:txBody>
      </p:sp>
      <p:pic>
        <p:nvPicPr>
          <p:cNvPr id="35" name="Gráfico 38" descr="Calendario mensual">
            <a:extLst>
              <a:ext uri="{FF2B5EF4-FFF2-40B4-BE49-F238E27FC236}">
                <a16:creationId xmlns:a16="http://schemas.microsoft.com/office/drawing/2014/main" id="{09EE6E75-2E52-4AA0-8CB3-653D27692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3802" y="4084387"/>
            <a:ext cx="1372941" cy="1372941"/>
          </a:xfrm>
          <a:prstGeom prst="rect">
            <a:avLst/>
          </a:prstGeom>
        </p:spPr>
      </p:pic>
      <p:sp>
        <p:nvSpPr>
          <p:cNvPr id="36" name="Rectángulo 40">
            <a:extLst>
              <a:ext uri="{FF2B5EF4-FFF2-40B4-BE49-F238E27FC236}">
                <a16:creationId xmlns:a16="http://schemas.microsoft.com/office/drawing/2014/main" id="{6D258F22-EDF7-4DFA-8303-1DE2C3359A7B}"/>
              </a:ext>
            </a:extLst>
          </p:cNvPr>
          <p:cNvSpPr/>
          <p:nvPr/>
        </p:nvSpPr>
        <p:spPr>
          <a:xfrm>
            <a:off x="8461199" y="4543388"/>
            <a:ext cx="119676" cy="108060"/>
          </a:xfrm>
          <a:prstGeom prst="rect">
            <a:avLst/>
          </a:prstGeom>
          <a:solidFill>
            <a:srgbClr val="8B4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91E72117-6EE6-4807-9CAF-5EBB9A4174CF}"/>
              </a:ext>
            </a:extLst>
          </p:cNvPr>
          <p:cNvSpPr txBox="1"/>
          <p:nvPr/>
        </p:nvSpPr>
        <p:spPr>
          <a:xfrm>
            <a:off x="8506520" y="389025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julio</a:t>
            </a:r>
          </a:p>
        </p:txBody>
      </p:sp>
      <p:pic>
        <p:nvPicPr>
          <p:cNvPr id="38" name="Gráfico 42" descr="Calendario mensual">
            <a:extLst>
              <a:ext uri="{FF2B5EF4-FFF2-40B4-BE49-F238E27FC236}">
                <a16:creationId xmlns:a16="http://schemas.microsoft.com/office/drawing/2014/main" id="{86EC255A-4CD1-42CD-9C37-3685C1A07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9063" y="4074867"/>
            <a:ext cx="1372941" cy="1372941"/>
          </a:xfrm>
          <a:prstGeom prst="rect">
            <a:avLst/>
          </a:prstGeom>
        </p:spPr>
      </p:pic>
      <p:sp>
        <p:nvSpPr>
          <p:cNvPr id="39" name="Rectángulo 43">
            <a:extLst>
              <a:ext uri="{FF2B5EF4-FFF2-40B4-BE49-F238E27FC236}">
                <a16:creationId xmlns:a16="http://schemas.microsoft.com/office/drawing/2014/main" id="{2173FA16-A82A-40C4-BC3D-57FF6B5F39C2}"/>
              </a:ext>
            </a:extLst>
          </p:cNvPr>
          <p:cNvSpPr/>
          <p:nvPr/>
        </p:nvSpPr>
        <p:spPr>
          <a:xfrm>
            <a:off x="9756460" y="4533868"/>
            <a:ext cx="119676" cy="108060"/>
          </a:xfrm>
          <a:prstGeom prst="rect">
            <a:avLst/>
          </a:prstGeom>
          <a:solidFill>
            <a:srgbClr val="8B4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075069BF-08BA-444D-B707-6C05901DCAAC}"/>
              </a:ext>
            </a:extLst>
          </p:cNvPr>
          <p:cNvSpPr txBox="1"/>
          <p:nvPr/>
        </p:nvSpPr>
        <p:spPr>
          <a:xfrm>
            <a:off x="9750421" y="388073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IBM Plex Sans" panose="020B0503050203000203" pitchFamily="34" charset="0"/>
              </a:rPr>
              <a:t>agosto</a:t>
            </a:r>
          </a:p>
        </p:txBody>
      </p:sp>
    </p:spTree>
    <p:extLst>
      <p:ext uri="{BB962C8B-B14F-4D97-AF65-F5344CB8AC3E}">
        <p14:creationId xmlns:p14="http://schemas.microsoft.com/office/powerpoint/2010/main" val="12882203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6" grpId="0"/>
      <p:bldP spid="28" grpId="0"/>
      <p:bldP spid="31" grpId="0"/>
      <p:bldP spid="33" grpId="0"/>
      <p:bldP spid="34" grpId="0"/>
      <p:bldP spid="36" grpId="0" animBg="1"/>
      <p:bldP spid="37" grpId="0"/>
      <p:bldP spid="39" grpId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3413502-416F-4A32-944E-288034D564D3}"/>
              </a:ext>
            </a:extLst>
          </p:cNvPr>
          <p:cNvSpPr/>
          <p:nvPr/>
        </p:nvSpPr>
        <p:spPr>
          <a:xfrm>
            <a:off x="7101396" y="4071034"/>
            <a:ext cx="1822451" cy="1698496"/>
          </a:xfrm>
          <a:prstGeom prst="ellipse">
            <a:avLst/>
          </a:prstGeom>
          <a:solidFill>
            <a:srgbClr val="B89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8" name="Shape 337">
            <a:extLst>
              <a:ext uri="{FF2B5EF4-FFF2-40B4-BE49-F238E27FC236}">
                <a16:creationId xmlns:a16="http://schemas.microsoft.com/office/drawing/2014/main" id="{4ECD5993-807F-478F-9E62-D6DE56E75669}"/>
              </a:ext>
            </a:extLst>
          </p:cNvPr>
          <p:cNvSpPr/>
          <p:nvPr/>
        </p:nvSpPr>
        <p:spPr>
          <a:xfrm>
            <a:off x="2016129" y="1945727"/>
            <a:ext cx="1762322" cy="1639991"/>
          </a:xfrm>
          <a:custGeom>
            <a:avLst/>
            <a:gdLst/>
            <a:ahLst/>
            <a:cxnLst/>
            <a:rect l="0" t="0" r="0" b="0"/>
            <a:pathLst>
              <a:path w="561594" h="553339">
                <a:moveTo>
                  <a:pt x="280797" y="0"/>
                </a:moveTo>
                <a:cubicBezTo>
                  <a:pt x="435864" y="0"/>
                  <a:pt x="561594" y="123825"/>
                  <a:pt x="561594" y="276733"/>
                </a:cubicBezTo>
                <a:cubicBezTo>
                  <a:pt x="561594" y="429514"/>
                  <a:pt x="435864" y="553339"/>
                  <a:pt x="280797" y="553339"/>
                </a:cubicBezTo>
                <a:cubicBezTo>
                  <a:pt x="125730" y="553339"/>
                  <a:pt x="0" y="429514"/>
                  <a:pt x="0" y="276733"/>
                </a:cubicBezTo>
                <a:cubicBezTo>
                  <a:pt x="0" y="123825"/>
                  <a:pt x="125730" y="0"/>
                  <a:pt x="280797" y="0"/>
                </a:cubicBezTo>
                <a:close/>
              </a:path>
            </a:pathLst>
          </a:custGeom>
          <a:solidFill>
            <a:srgbClr val="B895F1"/>
          </a:solidFill>
          <a:ln w="0" cap="flat">
            <a:miter lim="101600"/>
          </a:ln>
        </p:spPr>
        <p:style>
          <a:lnRef idx="0">
            <a:srgbClr val="000000">
              <a:alpha val="0"/>
            </a:srgbClr>
          </a:lnRef>
          <a:fillRef idx="1">
            <a:srgbClr val="A21851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s-P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IBM Cloud </a:t>
            </a:r>
            <a:r>
              <a:rPr lang="es-ES" sz="3200" b="1" dirty="0" err="1">
                <a:solidFill>
                  <a:srgbClr val="8B4CF7"/>
                </a:solidFill>
                <a:latin typeface="IBM Plex Sans" panose="020B0503050203000203" pitchFamily="34" charset="0"/>
              </a:rPr>
              <a:t>Functions</a:t>
            </a:r>
            <a:endParaRPr lang="es-ES" sz="3200" b="1" dirty="0">
              <a:solidFill>
                <a:srgbClr val="8B4CF7"/>
              </a:solidFill>
              <a:latin typeface="IBM Plex Sans" panose="020B0503050203000203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FEBA4A6-8E6D-CF4D-8F14-112711D3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-1876" b="-2185"/>
          <a:stretch/>
        </p:blipFill>
        <p:spPr>
          <a:xfrm>
            <a:off x="9487127" y="-3190431"/>
            <a:ext cx="5760967" cy="5375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7877E1-B3AE-4508-8D34-90D0FF052A31}"/>
              </a:ext>
            </a:extLst>
          </p:cNvPr>
          <p:cNvSpPr/>
          <p:nvPr/>
        </p:nvSpPr>
        <p:spPr>
          <a:xfrm>
            <a:off x="1476260" y="1428490"/>
            <a:ext cx="9155018" cy="51022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ECB9C5-131F-4A16-81CA-C2D174D31273}"/>
              </a:ext>
            </a:extLst>
          </p:cNvPr>
          <p:cNvSpPr txBox="1"/>
          <p:nvPr/>
        </p:nvSpPr>
        <p:spPr>
          <a:xfrm>
            <a:off x="1748673" y="367272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Text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to</a:t>
            </a:r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Speech</a:t>
            </a:r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997C26-2DE6-4CB0-923F-0239D9F26708}"/>
              </a:ext>
            </a:extLst>
          </p:cNvPr>
          <p:cNvSpPr txBox="1"/>
          <p:nvPr/>
        </p:nvSpPr>
        <p:spPr>
          <a:xfrm>
            <a:off x="4405022" y="367272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Speech</a:t>
            </a:r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to</a:t>
            </a:r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 Text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1EA271-4FD1-4B57-86DF-901E05C6D51D}"/>
              </a:ext>
            </a:extLst>
          </p:cNvPr>
          <p:cNvSpPr txBox="1"/>
          <p:nvPr/>
        </p:nvSpPr>
        <p:spPr>
          <a:xfrm>
            <a:off x="6837851" y="367272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Watson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Assistant</a:t>
            </a:r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BBF380-FD90-4428-9186-F6EAC22350F8}"/>
              </a:ext>
            </a:extLst>
          </p:cNvPr>
          <p:cNvSpPr txBox="1"/>
          <p:nvPr/>
        </p:nvSpPr>
        <p:spPr>
          <a:xfrm>
            <a:off x="1765225" y="598524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Visual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Recognition</a:t>
            </a:r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2" name="Picture 8" descr="SQL Query - IBM Cloud">
            <a:extLst>
              <a:ext uri="{FF2B5EF4-FFF2-40B4-BE49-F238E27FC236}">
                <a16:creationId xmlns:a16="http://schemas.microsoft.com/office/drawing/2014/main" id="{B90A4FA9-4D11-40D4-A740-14CF2D9CD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1" b="13219"/>
          <a:stretch/>
        </p:blipFill>
        <p:spPr bwMode="auto">
          <a:xfrm>
            <a:off x="4679638" y="4525284"/>
            <a:ext cx="1574841" cy="10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8F80E7E-700F-4BDA-90F2-4C41509E1DF4}"/>
              </a:ext>
            </a:extLst>
          </p:cNvPr>
          <p:cNvSpPr txBox="1"/>
          <p:nvPr/>
        </p:nvSpPr>
        <p:spPr>
          <a:xfrm>
            <a:off x="4422666" y="598524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IBM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Sql</a:t>
            </a:r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PE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Query</a:t>
            </a:r>
            <a:endParaRPr lang="es-PE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769950-59F5-41D9-BB89-0416C46FEFAC}"/>
              </a:ext>
            </a:extLst>
          </p:cNvPr>
          <p:cNvSpPr txBox="1"/>
          <p:nvPr/>
        </p:nvSpPr>
        <p:spPr>
          <a:xfrm>
            <a:off x="6855494" y="598536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Watson Studio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67D9693-8E80-468E-AF55-1C0C18CFD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69" y="2204511"/>
            <a:ext cx="1157633" cy="1169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15184-C481-43B8-A16B-E6277F250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79" b="98361" l="9455" r="89455">
                        <a14:foregroundMark x1="53091" y1="21858" x2="53091" y2="21858"/>
                        <a14:foregroundMark x1="41091" y1="16393" x2="44364" y2="66120"/>
                        <a14:foregroundMark x1="44364" y1="66120" x2="62545" y2="81967"/>
                        <a14:foregroundMark x1="62545" y1="81967" x2="77091" y2="36612"/>
                        <a14:foregroundMark x1="77091" y1="36612" x2="64727" y2="10929"/>
                        <a14:foregroundMark x1="64727" y1="10929" x2="39273" y2="9290"/>
                        <a14:foregroundMark x1="39273" y1="9290" x2="41455" y2="47541"/>
                        <a14:foregroundMark x1="41455" y1="47541" x2="57091" y2="40437"/>
                        <a14:foregroundMark x1="34909" y1="48634" x2="54182" y2="46448"/>
                        <a14:foregroundMark x1="54182" y1="46448" x2="32000" y2="39344"/>
                        <a14:foregroundMark x1="32000" y1="39344" x2="46545" y2="62295"/>
                        <a14:foregroundMark x1="46545" y1="62295" x2="53455" y2="30601"/>
                        <a14:foregroundMark x1="53455" y1="30601" x2="45818" y2="65574"/>
                        <a14:foregroundMark x1="45818" y1="65574" x2="60364" y2="42077"/>
                        <a14:foregroundMark x1="60364" y1="42077" x2="41455" y2="37705"/>
                        <a14:foregroundMark x1="41455" y1="37705" x2="38545" y2="69945"/>
                        <a14:foregroundMark x1="38545" y1="69945" x2="63636" y2="56284"/>
                        <a14:foregroundMark x1="63636" y1="56284" x2="44364" y2="40437"/>
                        <a14:foregroundMark x1="44364" y1="40437" x2="44727" y2="68306"/>
                        <a14:foregroundMark x1="44727" y1="68306" x2="62182" y2="49727"/>
                        <a14:foregroundMark x1="62182" y1="49727" x2="58909" y2="30601"/>
                        <a14:foregroundMark x1="63273" y1="26230" x2="45818" y2="36612"/>
                        <a14:foregroundMark x1="45818" y1="36612" x2="64727" y2="52459"/>
                        <a14:foregroundMark x1="64727" y1="52459" x2="63636" y2="19672"/>
                        <a14:foregroundMark x1="63636" y1="19672" x2="39273" y2="15301"/>
                        <a14:foregroundMark x1="39273" y1="15301" x2="27636" y2="39344"/>
                        <a14:foregroundMark x1="27636" y1="39344" x2="33818" y2="71038"/>
                        <a14:foregroundMark x1="33818" y1="71038" x2="52364" y2="81421"/>
                        <a14:foregroundMark x1="52364" y1="81421" x2="58909" y2="49180"/>
                        <a14:foregroundMark x1="58909" y1="49180" x2="40000" y2="24590"/>
                        <a14:foregroundMark x1="40000" y1="24590" x2="26909" y2="74317"/>
                        <a14:foregroundMark x1="26909" y1="74317" x2="44000" y2="89617"/>
                        <a14:foregroundMark x1="44000" y1="89617" x2="56727" y2="54645"/>
                        <a14:foregroundMark x1="56727" y1="54645" x2="36727" y2="30601"/>
                        <a14:foregroundMark x1="36727" y1="30601" x2="41455" y2="67213"/>
                        <a14:foregroundMark x1="41455" y1="67213" x2="43636" y2="70492"/>
                        <a14:foregroundMark x1="45818" y1="93443" x2="52000" y2="96721"/>
                        <a14:foregroundMark x1="47636" y1="98361" x2="45091" y2="98907"/>
                        <a14:foregroundMark x1="64727" y1="56831" x2="69455" y2="26776"/>
                        <a14:foregroundMark x1="69455" y1="26776" x2="58909" y2="65574"/>
                        <a14:foregroundMark x1="58909" y1="65574" x2="63636" y2="49180"/>
                        <a14:foregroundMark x1="58909" y1="81421" x2="68000" y2="55738"/>
                        <a14:foregroundMark x1="68000" y1="55738" x2="56727" y2="79781"/>
                        <a14:foregroundMark x1="56727" y1="79781" x2="67636" y2="45355"/>
                        <a14:foregroundMark x1="67636" y1="45355" x2="64727" y2="68852"/>
                        <a14:foregroundMark x1="68727" y1="59016" x2="68000" y2="57377"/>
                        <a14:foregroundMark x1="68000" y1="47541" x2="68000" y2="45355"/>
                        <a14:foregroundMark x1="68000" y1="45355" x2="73091" y2="33880"/>
                        <a14:foregroundMark x1="68727" y1="45902" x2="70545" y2="44809"/>
                        <a14:foregroundMark x1="51273" y1="3279" x2="51273" y2="3279"/>
                        <a14:foregroundMark x1="49818" y1="3825" x2="49818" y2="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042" y="1875657"/>
            <a:ext cx="2619375" cy="1743075"/>
          </a:xfrm>
          <a:prstGeom prst="rect">
            <a:avLst/>
          </a:prstGeom>
        </p:spPr>
      </p:pic>
      <p:pic>
        <p:nvPicPr>
          <p:cNvPr id="1026" name="Picture 2" descr="Chatbot with IBM Watson – Plugin WordPress | WordPress.org Español">
            <a:extLst>
              <a:ext uri="{FF2B5EF4-FFF2-40B4-BE49-F238E27FC236}">
                <a16:creationId xmlns:a16="http://schemas.microsoft.com/office/drawing/2014/main" id="{270BB8F9-848F-4B39-AFFA-68147C6C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89" b="96889" l="2667" r="97778">
                        <a14:foregroundMark x1="42222" y1="49778" x2="26222" y2="67556"/>
                        <a14:foregroundMark x1="26222" y1="67556" x2="52000" y2="75556"/>
                        <a14:foregroundMark x1="52000" y1="75556" x2="73778" y2="65778"/>
                        <a14:foregroundMark x1="73778" y1="65778" x2="43556" y2="23111"/>
                        <a14:foregroundMark x1="43556" y1="23111" x2="23111" y2="36889"/>
                        <a14:foregroundMark x1="23111" y1="36889" x2="41778" y2="52000"/>
                        <a14:foregroundMark x1="41778" y1="52000" x2="40889" y2="20444"/>
                        <a14:foregroundMark x1="40889" y1="20444" x2="24889" y2="37333"/>
                        <a14:foregroundMark x1="24889" y1="37333" x2="47111" y2="71556"/>
                        <a14:foregroundMark x1="47111" y1="71556" x2="64000" y2="55111"/>
                        <a14:foregroundMark x1="64000" y1="55111" x2="69778" y2="23556"/>
                        <a14:foregroundMark x1="69778" y1="23556" x2="40444" y2="13778"/>
                        <a14:foregroundMark x1="40444" y1="13778" x2="29778" y2="49778"/>
                        <a14:foregroundMark x1="29778" y1="49778" x2="37778" y2="85333"/>
                        <a14:foregroundMark x1="37778" y1="85333" x2="48444" y2="90222"/>
                        <a14:foregroundMark x1="8000" y1="56889" x2="8000" y2="56889"/>
                        <a14:foregroundMark x1="8000" y1="56889" x2="8000" y2="41333"/>
                        <a14:foregroundMark x1="6222" y1="43111" x2="2667" y2="48000"/>
                        <a14:foregroundMark x1="3556" y1="53333" x2="3556" y2="53333"/>
                        <a14:foregroundMark x1="40000" y1="29333" x2="20889" y2="16444"/>
                        <a14:foregroundMark x1="20889" y1="16444" x2="18667" y2="52889"/>
                        <a14:foregroundMark x1="18667" y1="52889" x2="46667" y2="56444"/>
                        <a14:foregroundMark x1="46667" y1="56444" x2="60444" y2="44444"/>
                        <a14:foregroundMark x1="61333" y1="41778" x2="77333" y2="62222"/>
                        <a14:foregroundMark x1="77333" y1="62222" x2="89778" y2="48000"/>
                        <a14:foregroundMark x1="90667" y1="48000" x2="90667" y2="48000"/>
                        <a14:foregroundMark x1="90667" y1="48000" x2="90667" y2="48000"/>
                        <a14:foregroundMark x1="90667" y1="48000" x2="90667" y2="48000"/>
                        <a14:foregroundMark x1="90667" y1="48000" x2="90667" y2="48000"/>
                        <a14:foregroundMark x1="92444" y1="43111" x2="92444" y2="43111"/>
                        <a14:foregroundMark x1="93333" y1="43111" x2="93333" y2="43111"/>
                        <a14:foregroundMark x1="93333" y1="43111" x2="94667" y2="40000"/>
                        <a14:foregroundMark x1="96444" y1="45333" x2="98222" y2="45333"/>
                        <a14:foregroundMark x1="47556" y1="6222" x2="55111" y2="4889"/>
                        <a14:foregroundMark x1="42667" y1="52444" x2="52444" y2="66222"/>
                        <a14:foregroundMark x1="51556" y1="96889" x2="51556" y2="96889"/>
                        <a14:foregroundMark x1="16889" y1="52444" x2="21333" y2="28444"/>
                        <a14:foregroundMark x1="21333" y1="28444" x2="56000" y2="70222"/>
                        <a14:foregroundMark x1="56000" y1="70222" x2="46222" y2="34222"/>
                        <a14:foregroundMark x1="46222" y1="34222" x2="24889" y2="44889"/>
                        <a14:foregroundMark x1="24889" y1="44889" x2="64444" y2="74222"/>
                        <a14:foregroundMark x1="64444" y1="74222" x2="69778" y2="47111"/>
                        <a14:foregroundMark x1="69778" y1="47111" x2="56444" y2="41333"/>
                        <a14:foregroundMark x1="52000" y1="33778" x2="76000" y2="29778"/>
                        <a14:foregroundMark x1="76000" y1="29778" x2="84000" y2="48889"/>
                        <a14:foregroundMark x1="86667" y1="46222" x2="68889" y2="29778"/>
                        <a14:foregroundMark x1="68889" y1="29778" x2="48889" y2="28889"/>
                        <a14:foregroundMark x1="50667" y1="28889" x2="73778" y2="28889"/>
                        <a14:foregroundMark x1="73778" y1="28889" x2="87111" y2="47556"/>
                        <a14:foregroundMark x1="87111" y1="47556" x2="68000" y2="64000"/>
                        <a14:foregroundMark x1="68000" y1="64000" x2="69778" y2="84000"/>
                        <a14:foregroundMark x1="65333" y1="31556" x2="48444" y2="58222"/>
                        <a14:foregroundMark x1="17333" y1="34222" x2="10667" y2="56444"/>
                        <a14:foregroundMark x1="10667" y1="56444" x2="45778" y2="54222"/>
                        <a14:foregroundMark x1="63556" y1="57778" x2="65778" y2="71556"/>
                        <a14:foregroundMark x1="68444" y1="66222" x2="58667" y2="69333"/>
                        <a14:foregroundMark x1="77778" y1="45333" x2="77778" y2="45333"/>
                        <a14:foregroundMark x1="74667" y1="45333" x2="80000" y2="31556"/>
                        <a14:foregroundMark x1="83111" y1="29778" x2="83111" y2="29778"/>
                        <a14:foregroundMark x1="83111" y1="29333" x2="83111" y2="36889"/>
                        <a14:foregroundMark x1="83111" y1="36889" x2="83111" y2="34667"/>
                        <a14:foregroundMark x1="74667" y1="22667" x2="76444" y2="28000"/>
                        <a14:foregroundMark x1="81333" y1="34222" x2="82667" y2="34667"/>
                        <a14:foregroundMark x1="84444" y1="35111" x2="84444" y2="35111"/>
                        <a14:foregroundMark x1="84889" y1="36000" x2="86222" y2="39111"/>
                        <a14:foregroundMark x1="86222" y1="39111" x2="86667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19" y="1883996"/>
            <a:ext cx="1804806" cy="1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bm : Hands On Workshop - Learn How To Use Watson Visual Recognition">
            <a:extLst>
              <a:ext uri="{FF2B5EF4-FFF2-40B4-BE49-F238E27FC236}">
                <a16:creationId xmlns:a16="http://schemas.microsoft.com/office/drawing/2014/main" id="{3320470A-9505-46DE-9832-3479CB64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78" b="96000" l="4000" r="98222">
                        <a14:foregroundMark x1="56000" y1="33778" x2="56000" y2="33778"/>
                        <a14:foregroundMark x1="52000" y1="32889" x2="28444" y2="31556"/>
                        <a14:foregroundMark x1="28444" y1="31556" x2="58222" y2="42667"/>
                        <a14:foregroundMark x1="58222" y1="42667" x2="32444" y2="28444"/>
                        <a14:foregroundMark x1="32444" y1="28444" x2="24889" y2="49778"/>
                        <a14:foregroundMark x1="24889" y1="49778" x2="40889" y2="80444"/>
                        <a14:foregroundMark x1="40889" y1="80444" x2="74222" y2="79111"/>
                        <a14:foregroundMark x1="74222" y1="79111" x2="88889" y2="56889"/>
                        <a14:foregroundMark x1="88889" y1="56889" x2="76444" y2="35556"/>
                        <a14:foregroundMark x1="76444" y1="35556" x2="47111" y2="18222"/>
                        <a14:foregroundMark x1="47111" y1="18222" x2="27556" y2="34667"/>
                        <a14:foregroundMark x1="27556" y1="34667" x2="32444" y2="63556"/>
                        <a14:foregroundMark x1="32444" y1="63556" x2="56444" y2="80000"/>
                        <a14:foregroundMark x1="56444" y1="80000" x2="67556" y2="52444"/>
                        <a14:foregroundMark x1="67556" y1="52444" x2="49778" y2="38222"/>
                        <a14:foregroundMark x1="16000" y1="49778" x2="16000" y2="49778"/>
                        <a14:foregroundMark x1="16000" y1="49778" x2="16000" y2="49778"/>
                        <a14:foregroundMark x1="16000" y1="49778" x2="16000" y2="49778"/>
                        <a14:foregroundMark x1="16000" y1="49778" x2="23111" y2="26667"/>
                        <a14:foregroundMark x1="23111" y1="26667" x2="51556" y2="12444"/>
                        <a14:foregroundMark x1="51556" y1="12444" x2="75556" y2="21778"/>
                        <a14:foregroundMark x1="75556" y1="21778" x2="93333" y2="48889"/>
                        <a14:foregroundMark x1="93333" y1="48889" x2="90667" y2="72000"/>
                        <a14:foregroundMark x1="90667" y1="72000" x2="42667" y2="83111"/>
                        <a14:foregroundMark x1="42667" y1="83111" x2="29333" y2="60444"/>
                        <a14:foregroundMark x1="29333" y1="60444" x2="10222" y2="44889"/>
                        <a14:foregroundMark x1="10222" y1="44889" x2="15556" y2="19111"/>
                        <a14:foregroundMark x1="15556" y1="19111" x2="39556" y2="12000"/>
                        <a14:foregroundMark x1="39556" y1="12000" x2="64000" y2="13778"/>
                        <a14:foregroundMark x1="64000" y1="13778" x2="64889" y2="14222"/>
                        <a14:foregroundMark x1="50667" y1="1778" x2="50667" y2="1778"/>
                        <a14:foregroundMark x1="45333" y1="5778" x2="45333" y2="5778"/>
                        <a14:foregroundMark x1="13333" y1="49778" x2="13333" y2="49778"/>
                        <a14:foregroundMark x1="12889" y1="49778" x2="12889" y2="49778"/>
                        <a14:foregroundMark x1="12889" y1="49778" x2="10222" y2="58667"/>
                        <a14:foregroundMark x1="4444" y1="48444" x2="4444" y2="48444"/>
                        <a14:foregroundMark x1="4444" y1="48444" x2="4444" y2="48444"/>
                        <a14:foregroundMark x1="4444" y1="48444" x2="4444" y2="48444"/>
                        <a14:foregroundMark x1="40889" y1="96000" x2="40889" y2="96000"/>
                        <a14:foregroundMark x1="40889" y1="96000" x2="40889" y2="96000"/>
                        <a14:foregroundMark x1="40889" y1="96000" x2="40889" y2="96000"/>
                        <a14:foregroundMark x1="98222" y1="49778" x2="98222" y2="49778"/>
                        <a14:foregroundMark x1="98222" y1="49778" x2="98222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66" y="4136729"/>
            <a:ext cx="1753838" cy="175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Blue Cloud Mirror - IBM Cloud Showcase">
            <a:extLst>
              <a:ext uri="{FF2B5EF4-FFF2-40B4-BE49-F238E27FC236}">
                <a16:creationId xmlns:a16="http://schemas.microsoft.com/office/drawing/2014/main" id="{9312435A-3F7A-43BC-A984-4ED8CCD8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4" b="99103" l="2655" r="96903">
                        <a14:foregroundMark x1="22566" y1="89238" x2="22566" y2="89238"/>
                        <a14:foregroundMark x1="38496" y1="99103" x2="38496" y2="99103"/>
                        <a14:foregroundMark x1="3097" y1="99103" x2="3097" y2="99103"/>
                        <a14:foregroundMark x1="96018" y1="98206" x2="96018" y2="98206"/>
                        <a14:foregroundMark x1="72124" y1="87892" x2="72124" y2="87892"/>
                        <a14:foregroundMark x1="66372" y1="7175" x2="66372" y2="7175"/>
                        <a14:foregroundMark x1="69912" y1="1794" x2="69912" y2="1794"/>
                        <a14:foregroundMark x1="65487" y1="13901" x2="65487" y2="13901"/>
                        <a14:foregroundMark x1="96903" y1="99103" x2="96903" y2="99103"/>
                        <a14:foregroundMark x1="96460" y1="98655" x2="96460" y2="98655"/>
                        <a14:foregroundMark x1="96460" y1="98206" x2="96460" y2="98206"/>
                        <a14:foregroundMark x1="96018" y1="98206" x2="96460" y2="98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06" y="4269897"/>
            <a:ext cx="1233832" cy="12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BM Cloud Functions · GitHub">
            <a:extLst>
              <a:ext uri="{FF2B5EF4-FFF2-40B4-BE49-F238E27FC236}">
                <a16:creationId xmlns:a16="http://schemas.microsoft.com/office/drawing/2014/main" id="{D402A223-EC2F-4A55-AFD8-3BEA613E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0" y="1570772"/>
            <a:ext cx="1156478" cy="11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81713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40611"/>
            <a:ext cx="10753611" cy="661530"/>
          </a:xfrm>
        </p:spPr>
        <p:txBody>
          <a:bodyPr>
            <a:noAutofit/>
          </a:bodyPr>
          <a:lstStyle/>
          <a:p>
            <a:pPr algn="l"/>
            <a:r>
              <a:rPr lang="es-ES" sz="3200" b="1" dirty="0">
                <a:solidFill>
                  <a:srgbClr val="8B4CF7"/>
                </a:solidFill>
                <a:latin typeface="IBM Plex Sans" panose="020B0503050203000203" pitchFamily="34" charset="0"/>
              </a:rPr>
              <a:t>IBM Cloud </a:t>
            </a:r>
            <a:r>
              <a:rPr lang="es-ES" sz="3200" b="1" dirty="0" err="1">
                <a:solidFill>
                  <a:srgbClr val="8B4CF7"/>
                </a:solidFill>
                <a:latin typeface="IBM Plex Sans" panose="020B0503050203000203" pitchFamily="34" charset="0"/>
              </a:rPr>
              <a:t>Functions</a:t>
            </a:r>
            <a:endParaRPr lang="es-ES" sz="3200" b="1" dirty="0">
              <a:solidFill>
                <a:srgbClr val="8B4CF7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1F048-1F4D-4C5C-A03E-04DFC0BC5D0C}"/>
              </a:ext>
            </a:extLst>
          </p:cNvPr>
          <p:cNvSpPr txBox="1"/>
          <p:nvPr/>
        </p:nvSpPr>
        <p:spPr>
          <a:xfrm>
            <a:off x="4957619" y="582920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Notebook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CEE90-A4FA-4087-AECA-88FEE6B0F714}"/>
              </a:ext>
            </a:extLst>
          </p:cNvPr>
          <p:cNvSpPr txBox="1"/>
          <p:nvPr/>
        </p:nvSpPr>
        <p:spPr>
          <a:xfrm>
            <a:off x="691142" y="582920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Carga de Datos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E98F4-8DF4-43CA-B339-4FE7D5E8D4A2}"/>
              </a:ext>
            </a:extLst>
          </p:cNvPr>
          <p:cNvSpPr txBox="1"/>
          <p:nvPr/>
        </p:nvSpPr>
        <p:spPr>
          <a:xfrm>
            <a:off x="8726980" y="582920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IBM Plex Sans" panose="020B0503050203000203" pitchFamily="34" charset="0"/>
              </a:rPr>
              <a:t>Resultados</a:t>
            </a:r>
          </a:p>
        </p:txBody>
      </p:sp>
      <p:pic>
        <p:nvPicPr>
          <p:cNvPr id="32" name="Picture 6" descr="csv - Iconos gratis de interfaz">
            <a:extLst>
              <a:ext uri="{FF2B5EF4-FFF2-40B4-BE49-F238E27FC236}">
                <a16:creationId xmlns:a16="http://schemas.microsoft.com/office/drawing/2014/main" id="{8BFCBEC2-184A-420D-8DB0-AAE53787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73" y="3776800"/>
            <a:ext cx="747713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7AA9A-B795-44B5-A110-C90FCF9FC90D}"/>
              </a:ext>
            </a:extLst>
          </p:cNvPr>
          <p:cNvSpPr/>
          <p:nvPr/>
        </p:nvSpPr>
        <p:spPr>
          <a:xfrm>
            <a:off x="4160351" y="3629712"/>
            <a:ext cx="822796" cy="44767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5" name="Picture 6" descr="csv - Iconos gratis de interfaz">
            <a:extLst>
              <a:ext uri="{FF2B5EF4-FFF2-40B4-BE49-F238E27FC236}">
                <a16:creationId xmlns:a16="http://schemas.microsoft.com/office/drawing/2014/main" id="{F08E5854-6DA6-4370-AC0C-6F366272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269" y="3776800"/>
            <a:ext cx="747713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DF922131-54F0-48FF-9938-6625760140EC}"/>
              </a:ext>
            </a:extLst>
          </p:cNvPr>
          <p:cNvSpPr/>
          <p:nvPr/>
        </p:nvSpPr>
        <p:spPr>
          <a:xfrm>
            <a:off x="7106921" y="3629712"/>
            <a:ext cx="822796" cy="44767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7" name="Imagen 12">
            <a:extLst>
              <a:ext uri="{FF2B5EF4-FFF2-40B4-BE49-F238E27FC236}">
                <a16:creationId xmlns:a16="http://schemas.microsoft.com/office/drawing/2014/main" id="{1EBA69B2-4DD5-41D6-AA0C-110A106A433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292790" y="2955770"/>
            <a:ext cx="1453735" cy="1685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23CC54-2BE5-4145-A964-BFAEBA26B3BC}"/>
              </a:ext>
            </a:extLst>
          </p:cNvPr>
          <p:cNvSpPr txBox="1"/>
          <p:nvPr/>
        </p:nvSpPr>
        <p:spPr>
          <a:xfrm>
            <a:off x="1345714" y="3003220"/>
            <a:ext cx="281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Cloud </a:t>
            </a:r>
            <a:r>
              <a:rPr lang="es-PE" sz="24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Object</a:t>
            </a:r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 Storage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7D97365-897B-4C5E-AF67-393D23395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239" y="1862799"/>
            <a:ext cx="981086" cy="9810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2A4DA81-D450-4A49-9320-22A1492BE42B}"/>
              </a:ext>
            </a:extLst>
          </p:cNvPr>
          <p:cNvSpPr txBox="1"/>
          <p:nvPr/>
        </p:nvSpPr>
        <p:spPr>
          <a:xfrm>
            <a:off x="8821834" y="2937444"/>
            <a:ext cx="281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Cloud </a:t>
            </a:r>
            <a:r>
              <a:rPr lang="es-PE" sz="24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Object</a:t>
            </a:r>
            <a:r>
              <a:rPr lang="es-PE" sz="2400" b="1" dirty="0">
                <a:solidFill>
                  <a:schemeClr val="bg1"/>
                </a:solidFill>
                <a:latin typeface="IBM Plex Sans" panose="020B0503050203000203" pitchFamily="34" charset="0"/>
              </a:rPr>
              <a:t> Storage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392494F-8419-41B5-B781-69F21DC7B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359" y="1797023"/>
            <a:ext cx="981086" cy="9810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0967182-678F-498F-BE0F-60068EDB139B}"/>
              </a:ext>
            </a:extLst>
          </p:cNvPr>
          <p:cNvSpPr/>
          <p:nvPr/>
        </p:nvSpPr>
        <p:spPr>
          <a:xfrm>
            <a:off x="481029" y="1652085"/>
            <a:ext cx="3296590" cy="38634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D255E7-E4F3-4729-AEF4-8BD9899711C1}"/>
              </a:ext>
            </a:extLst>
          </p:cNvPr>
          <p:cNvSpPr/>
          <p:nvPr/>
        </p:nvSpPr>
        <p:spPr>
          <a:xfrm>
            <a:off x="8140723" y="1652085"/>
            <a:ext cx="3296590" cy="38634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F9321F-40CE-49B1-81A6-B803A6147FD9}"/>
              </a:ext>
            </a:extLst>
          </p:cNvPr>
          <p:cNvSpPr/>
          <p:nvPr/>
        </p:nvSpPr>
        <p:spPr>
          <a:xfrm>
            <a:off x="205784" y="1245685"/>
            <a:ext cx="11884615" cy="517170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0" name="Picture 6" descr="IBM Cloud Functions · GitHub">
            <a:extLst>
              <a:ext uri="{FF2B5EF4-FFF2-40B4-BE49-F238E27FC236}">
                <a16:creationId xmlns:a16="http://schemas.microsoft.com/office/drawing/2014/main" id="{B428008C-5E86-4A7B-86B2-30678B561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522" y="423835"/>
            <a:ext cx="1156478" cy="11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3631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A88404-47E5-4EC7-8750-CE2427245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789" y="2128888"/>
            <a:ext cx="6465411" cy="3046936"/>
          </a:xfrm>
        </p:spPr>
        <p:txBody>
          <a:bodyPr anchor="ctr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s-ES" sz="11500" dirty="0">
                <a:solidFill>
                  <a:srgbClr val="8B4CF7"/>
                </a:solidFill>
                <a:latin typeface="IBM Plex Sans" panose="020B0503050203000203" pitchFamily="34" charset="0"/>
              </a:rPr>
              <a:t>Gracias</a:t>
            </a:r>
            <a:endParaRPr lang="en-US" sz="6600" dirty="0">
              <a:solidFill>
                <a:srgbClr val="8B4CF7"/>
              </a:solidFill>
              <a:latin typeface="IBM Plex Sans" panose="020B0503050203000203" pitchFamily="34" charset="0"/>
            </a:endParaRP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49570A2-D18E-4AFF-B6DC-0F6B9DE4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9" y="516076"/>
            <a:ext cx="897395" cy="3589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B3A217-EAA3-0444-8987-FBAB5D03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73" y="875034"/>
            <a:ext cx="5654993" cy="52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5AF9E7-78F7-4DA0-B044-04CE67992A8B}"/>
              </a:ext>
            </a:extLst>
          </p:cNvPr>
          <p:cNvSpPr/>
          <p:nvPr/>
        </p:nvSpPr>
        <p:spPr>
          <a:xfrm>
            <a:off x="8047323" y="902020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ECD19ED0-EF19-E748-B5E3-F82FD8391222}"/>
              </a:ext>
            </a:extLst>
          </p:cNvPr>
          <p:cNvSpPr/>
          <p:nvPr/>
        </p:nvSpPr>
        <p:spPr>
          <a:xfrm>
            <a:off x="8047323" y="1800644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Auto AI</a:t>
            </a: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80F7D9A5-F173-4A3A-9186-BB63AFC88997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BF1A9E38-CB73-4AB5-A4B2-740CE8C64F1D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3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5AF9E7-78F7-4DA0-B044-04CE67992A8B}"/>
              </a:ext>
            </a:extLst>
          </p:cNvPr>
          <p:cNvSpPr/>
          <p:nvPr/>
        </p:nvSpPr>
        <p:spPr>
          <a:xfrm>
            <a:off x="8047323" y="902020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C0D479-F567-4ED9-A8BF-FA2FF9E2642C}"/>
              </a:ext>
            </a:extLst>
          </p:cNvPr>
          <p:cNvSpPr/>
          <p:nvPr/>
        </p:nvSpPr>
        <p:spPr>
          <a:xfrm>
            <a:off x="8047323" y="1800644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03B117C9-09EC-4D14-9238-2CC21FAAD612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C89127A5-BA9A-4DB1-80D7-ADE6ED6181D0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275996B5-FC65-4ABE-9396-DB6E58385B6A}"/>
              </a:ext>
            </a:extLst>
          </p:cNvPr>
          <p:cNvSpPr/>
          <p:nvPr/>
        </p:nvSpPr>
        <p:spPr>
          <a:xfrm>
            <a:off x="8047323" y="2714610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online modelo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5AF9E7-78F7-4DA0-B044-04CE67992A8B}"/>
              </a:ext>
            </a:extLst>
          </p:cNvPr>
          <p:cNvSpPr/>
          <p:nvPr/>
        </p:nvSpPr>
        <p:spPr>
          <a:xfrm>
            <a:off x="8047323" y="902020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ECD19ED0-EF19-E748-B5E3-F82FD8391222}"/>
              </a:ext>
            </a:extLst>
          </p:cNvPr>
          <p:cNvSpPr/>
          <p:nvPr/>
        </p:nvSpPr>
        <p:spPr>
          <a:xfrm>
            <a:off x="8047323" y="3605563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Notebook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C0D479-F567-4ED9-A8BF-FA2FF9E2642C}"/>
              </a:ext>
            </a:extLst>
          </p:cNvPr>
          <p:cNvSpPr/>
          <p:nvPr/>
        </p:nvSpPr>
        <p:spPr>
          <a:xfrm>
            <a:off x="8047323" y="1800644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5453EA-4675-4BC0-B578-89E2B3E2A2B0}"/>
              </a:ext>
            </a:extLst>
          </p:cNvPr>
          <p:cNvSpPr/>
          <p:nvPr/>
        </p:nvSpPr>
        <p:spPr>
          <a:xfrm>
            <a:off x="8047323" y="2699268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online modelo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8A806C02-7680-43D0-8A36-A5008B6B6E43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D2EEFDDC-53B9-4C2A-8961-8E81140874E6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9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5AF9E7-78F7-4DA0-B044-04CE67992A8B}"/>
              </a:ext>
            </a:extLst>
          </p:cNvPr>
          <p:cNvSpPr/>
          <p:nvPr/>
        </p:nvSpPr>
        <p:spPr>
          <a:xfrm>
            <a:off x="8047323" y="902020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C0D479-F567-4ED9-A8BF-FA2FF9E2642C}"/>
              </a:ext>
            </a:extLst>
          </p:cNvPr>
          <p:cNvSpPr/>
          <p:nvPr/>
        </p:nvSpPr>
        <p:spPr>
          <a:xfrm>
            <a:off x="8047323" y="1800644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1E6406-6BC7-40FE-8DD2-692EEDD72E64}"/>
              </a:ext>
            </a:extLst>
          </p:cNvPr>
          <p:cNvSpPr/>
          <p:nvPr/>
        </p:nvSpPr>
        <p:spPr>
          <a:xfrm>
            <a:off x="8047323" y="3597892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Notebook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5453EA-4675-4BC0-B578-89E2B3E2A2B0}"/>
              </a:ext>
            </a:extLst>
          </p:cNvPr>
          <p:cNvSpPr/>
          <p:nvPr/>
        </p:nvSpPr>
        <p:spPr>
          <a:xfrm>
            <a:off x="8047323" y="2699268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online modelo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AD5EDA54-6579-4B06-91A6-BDBF5ADAC6BB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CBA94E8C-AC34-4E0F-80C2-E04823F30513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2EBE2EA1-0426-4E5C-BB1B-A68E97DF5DAA}"/>
              </a:ext>
            </a:extLst>
          </p:cNvPr>
          <p:cNvSpPr/>
          <p:nvPr/>
        </p:nvSpPr>
        <p:spPr>
          <a:xfrm>
            <a:off x="8047323" y="4496516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de Modelo en </a:t>
            </a:r>
            <a:r>
              <a:rPr lang="es-ES" sz="14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Batch</a:t>
            </a:r>
            <a:endParaRPr lang="es-ES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0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6CE15-DEBF-4253-AABB-568B07E9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23" y="580173"/>
            <a:ext cx="2410472" cy="619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s-ES_tradnl" sz="4000" dirty="0">
                <a:solidFill>
                  <a:schemeClr val="bg1"/>
                </a:solidFill>
                <a:latin typeface="IBM Plex Sans" panose="020B0503050203000203" pitchFamily="34" charset="0"/>
              </a:rPr>
              <a:t>Agenda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5AF9E7-78F7-4DA0-B044-04CE67992A8B}"/>
              </a:ext>
            </a:extLst>
          </p:cNvPr>
          <p:cNvSpPr/>
          <p:nvPr/>
        </p:nvSpPr>
        <p:spPr>
          <a:xfrm>
            <a:off x="8047323" y="902020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Estrategias de Ingesta de Datos y lectura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21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F598E7-32B2-9548-94A3-F4AEBEC9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" y="6241512"/>
            <a:ext cx="897395" cy="358958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A9D16B2A-06C9-DF44-B937-98F853196280}"/>
              </a:ext>
            </a:extLst>
          </p:cNvPr>
          <p:cNvSpPr txBox="1">
            <a:spLocks/>
          </p:cNvSpPr>
          <p:nvPr/>
        </p:nvSpPr>
        <p:spPr>
          <a:xfrm>
            <a:off x="421969" y="1368895"/>
            <a:ext cx="3889910" cy="17658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dirty="0">
                <a:solidFill>
                  <a:srgbClr val="904CF7"/>
                </a:solidFill>
                <a:latin typeface="IBM Plex Sans" panose="020B0503050203000203" pitchFamily="34" charset="0"/>
              </a:rPr>
              <a:t>Watson Studio</a:t>
            </a:r>
            <a:endParaRPr lang="es-ES_tradnl" sz="40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826F7089-C3CC-844B-9A54-65A13689C52F}"/>
              </a:ext>
            </a:extLst>
          </p:cNvPr>
          <p:cNvSpPr/>
          <p:nvPr/>
        </p:nvSpPr>
        <p:spPr>
          <a:xfrm>
            <a:off x="7658101" y="742778"/>
            <a:ext cx="45719" cy="5257329"/>
          </a:xfrm>
          <a:prstGeom prst="leftBrace">
            <a:avLst/>
          </a:prstGeom>
          <a:ln>
            <a:solidFill>
              <a:srgbClr val="8B4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ECD19ED0-EF19-E748-B5E3-F82FD8391222}"/>
              </a:ext>
            </a:extLst>
          </p:cNvPr>
          <p:cNvSpPr/>
          <p:nvPr/>
        </p:nvSpPr>
        <p:spPr>
          <a:xfrm>
            <a:off x="8047322" y="5410484"/>
            <a:ext cx="2224329" cy="599967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Asociar Notebook a un Job API y ejecutarlo desde </a:t>
            </a:r>
            <a:r>
              <a:rPr lang="es-ES" sz="14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Functions</a:t>
            </a:r>
            <a:endParaRPr lang="es-ES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C0D479-F567-4ED9-A8BF-FA2FF9E2642C}"/>
              </a:ext>
            </a:extLst>
          </p:cNvPr>
          <p:cNvSpPr/>
          <p:nvPr/>
        </p:nvSpPr>
        <p:spPr>
          <a:xfrm>
            <a:off x="8047323" y="1800644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1E6406-6BC7-40FE-8DD2-692EEDD72E64}"/>
              </a:ext>
            </a:extLst>
          </p:cNvPr>
          <p:cNvSpPr/>
          <p:nvPr/>
        </p:nvSpPr>
        <p:spPr>
          <a:xfrm>
            <a:off x="8047323" y="3597892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Entrenamiento de Modelos ML - Notebook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5453EA-4675-4BC0-B578-89E2B3E2A2B0}"/>
              </a:ext>
            </a:extLst>
          </p:cNvPr>
          <p:cNvSpPr/>
          <p:nvPr/>
        </p:nvSpPr>
        <p:spPr>
          <a:xfrm>
            <a:off x="8047323" y="2699268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online modelo Auto AI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BC3E04F-A745-47EB-B60C-0602E538E49A}"/>
              </a:ext>
            </a:extLst>
          </p:cNvPr>
          <p:cNvSpPr/>
          <p:nvPr/>
        </p:nvSpPr>
        <p:spPr>
          <a:xfrm>
            <a:off x="8047323" y="4496516"/>
            <a:ext cx="2224329" cy="615310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IBM Plex Sans" panose="020B0503050203000203" pitchFamily="34" charset="0"/>
              </a:rPr>
              <a:t>Despliegue de Modelo en </a:t>
            </a:r>
            <a:r>
              <a:rPr lang="es-ES" sz="14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Batch</a:t>
            </a:r>
            <a:endParaRPr lang="es-ES_tradnl" sz="14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C115F83F-E401-4359-AF0B-A0BCCD45FE38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noFill/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E7E3DD9A-39C4-4639-9730-59174C840C29}"/>
              </a:ext>
            </a:extLst>
          </p:cNvPr>
          <p:cNvSpPr/>
          <p:nvPr/>
        </p:nvSpPr>
        <p:spPr>
          <a:xfrm>
            <a:off x="4904858" y="2986238"/>
            <a:ext cx="2022459" cy="885523"/>
          </a:xfrm>
          <a:prstGeom prst="roundRect">
            <a:avLst/>
          </a:prstGeom>
          <a:solidFill>
            <a:srgbClr val="8B4CF7">
              <a:alpha val="29804"/>
            </a:srgbClr>
          </a:solidFill>
          <a:ln>
            <a:solidFill>
              <a:srgbClr val="8B4CF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Workshop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Quantico</a:t>
            </a:r>
            <a:r>
              <a:rPr lang="es-ES_tradnl" sz="16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Trends</a:t>
            </a:r>
            <a:endParaRPr lang="es-ES_tradnl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5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8A3F13-7B31-4D4C-9363-00BAB6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2992E-A15F-EC44-9A04-0787257E8CA5}" type="slidenum">
              <a:rPr lang="es-PE" smtClean="0"/>
              <a:t>8</a:t>
            </a:fld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A74B9-46A2-F04E-B9AF-B297F57E321F}"/>
              </a:ext>
            </a:extLst>
          </p:cNvPr>
          <p:cNvSpPr txBox="1"/>
          <p:nvPr/>
        </p:nvSpPr>
        <p:spPr>
          <a:xfrm>
            <a:off x="3673928" y="2967335"/>
            <a:ext cx="4844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400" b="1" dirty="0">
                <a:solidFill>
                  <a:schemeClr val="bg2"/>
                </a:solidFill>
              </a:rPr>
              <a:t>Watson APIs</a:t>
            </a:r>
          </a:p>
        </p:txBody>
      </p:sp>
    </p:spTree>
    <p:extLst>
      <p:ext uri="{BB962C8B-B14F-4D97-AF65-F5344CB8AC3E}">
        <p14:creationId xmlns:p14="http://schemas.microsoft.com/office/powerpoint/2010/main" val="29658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>
            <a:extLst>
              <a:ext uri="{FF2B5EF4-FFF2-40B4-BE49-F238E27FC236}">
                <a16:creationId xmlns:a16="http://schemas.microsoft.com/office/drawing/2014/main" id="{87F6AA4D-D7E1-624F-9D47-4E9153F34FCA}"/>
              </a:ext>
            </a:extLst>
          </p:cNvPr>
          <p:cNvSpPr txBox="1">
            <a:spLocks/>
          </p:cNvSpPr>
          <p:nvPr/>
        </p:nvSpPr>
        <p:spPr>
          <a:xfrm>
            <a:off x="316869" y="191903"/>
            <a:ext cx="7741920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B4CF7"/>
                </a:solidFill>
                <a:effectLst/>
                <a:uLnTx/>
                <a:uFillTx/>
                <a:latin typeface="IBM Plex Sans"/>
                <a:cs typeface="Arial" charset="0"/>
              </a:rPr>
              <a:t>Watson AI Services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EA477E-34BE-F047-A41E-D225305BC8D3}"/>
              </a:ext>
            </a:extLst>
          </p:cNvPr>
          <p:cNvSpPr txBox="1"/>
          <p:nvPr/>
        </p:nvSpPr>
        <p:spPr>
          <a:xfrm>
            <a:off x="9579443" y="5235311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Watson Knowledge Studio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D127F7-6262-BE4B-896F-21971C2E9E89}"/>
              </a:ext>
            </a:extLst>
          </p:cNvPr>
          <p:cNvSpPr txBox="1"/>
          <p:nvPr/>
        </p:nvSpPr>
        <p:spPr>
          <a:xfrm>
            <a:off x="296282" y="5235311"/>
            <a:ext cx="1390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Tone Analyzer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41A5A2C-CC58-264C-840C-7D7B45D088EB}"/>
              </a:ext>
            </a:extLst>
          </p:cNvPr>
          <p:cNvSpPr txBox="1"/>
          <p:nvPr/>
        </p:nvSpPr>
        <p:spPr>
          <a:xfrm>
            <a:off x="7436313" y="5235311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Visual Recognition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96D01A-CEE8-BA48-9E1F-0E15C7573079}"/>
              </a:ext>
            </a:extLst>
          </p:cNvPr>
          <p:cNvSpPr txBox="1"/>
          <p:nvPr/>
        </p:nvSpPr>
        <p:spPr>
          <a:xfrm>
            <a:off x="2118165" y="523531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Personality Insights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A79C68A-BFCF-3741-819D-4E93F210CE77}"/>
              </a:ext>
            </a:extLst>
          </p:cNvPr>
          <p:cNvSpPr txBox="1"/>
          <p:nvPr/>
        </p:nvSpPr>
        <p:spPr>
          <a:xfrm>
            <a:off x="4440683" y="5235311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Language Translator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46B8616-7834-8B43-A7E1-230C6F31575C}"/>
              </a:ext>
            </a:extLst>
          </p:cNvPr>
          <p:cNvSpPr txBox="1"/>
          <p:nvPr/>
        </p:nvSpPr>
        <p:spPr>
          <a:xfrm>
            <a:off x="644341" y="2296712"/>
            <a:ext cx="2108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El procesamiento avanzado del lenguaje natural y las técnicas de aprendizaje automático asignan categorías personalizadas al texto ingresado.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425ACE2-F282-E044-9835-436824FD0F7D}"/>
              </a:ext>
            </a:extLst>
          </p:cNvPr>
          <p:cNvSpPr txBox="1"/>
          <p:nvPr/>
        </p:nvSpPr>
        <p:spPr>
          <a:xfrm>
            <a:off x="9811542" y="2296712"/>
            <a:ext cx="1947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Procesa texto y lenguaje natural para generar una salida de audio sintetizada completa con cadencia y entonación.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99D0946-3445-D24E-82F5-07189628CD26}"/>
              </a:ext>
            </a:extLst>
          </p:cNvPr>
          <p:cNvSpPr txBox="1"/>
          <p:nvPr/>
        </p:nvSpPr>
        <p:spPr>
          <a:xfrm>
            <a:off x="7055727" y="2296712"/>
            <a:ext cx="251197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100" kern="0" dirty="0">
                <a:solidFill>
                  <a:srgbClr val="FFFFFF"/>
                </a:solidFill>
              </a:rPr>
              <a:t>La inteligencia de la máquina combina información sobre la gramática y la estructura del lenguaje con el conocimiento de la composición de la señal de audio para generar una transcripción precisa.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FB9B83-F05B-8E4C-9C46-0177D8160CA6}"/>
              </a:ext>
            </a:extLst>
          </p:cNvPr>
          <p:cNvSpPr txBox="1"/>
          <p:nvPr/>
        </p:nvSpPr>
        <p:spPr>
          <a:xfrm>
            <a:off x="3432223" y="2296712"/>
            <a:ext cx="25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Analice texto y extraiga metadatos de contenido como conceptos, entidades, palabras clave, categorías, sentimientos, emociones, relaciones y roles semánticos.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7F12B7-625E-104D-808C-B171246538D3}"/>
              </a:ext>
            </a:extLst>
          </p:cNvPr>
          <p:cNvSpPr txBox="1"/>
          <p:nvPr/>
        </p:nvSpPr>
        <p:spPr>
          <a:xfrm>
            <a:off x="142310" y="5465063"/>
            <a:ext cx="172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Análisis lingüístico para identificar una variedad de tonos tanto en la oración como en el nivel del documento.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5FD7C27-172E-8B42-8023-CB89FDAA0F3B}"/>
              </a:ext>
            </a:extLst>
          </p:cNvPr>
          <p:cNvSpPr txBox="1"/>
          <p:nvPr/>
        </p:nvSpPr>
        <p:spPr>
          <a:xfrm>
            <a:off x="2163734" y="5465063"/>
            <a:ext cx="172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Obtenga información de los datos transaccionales y de las redes sociales para identificar rasgos psicológicos.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2889CE0-6E55-8449-A69E-44012C03B095}"/>
              </a:ext>
            </a:extLst>
          </p:cNvPr>
          <p:cNvSpPr txBox="1"/>
          <p:nvPr/>
        </p:nvSpPr>
        <p:spPr>
          <a:xfrm>
            <a:off x="4494119" y="5465063"/>
            <a:ext cx="1722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kern="0" dirty="0" err="1">
                <a:solidFill>
                  <a:srgbClr val="FFFFFF"/>
                </a:solidFill>
              </a:rPr>
              <a:t>Traducir</a:t>
            </a:r>
            <a:r>
              <a:rPr lang="en-US" sz="1200" kern="0" dirty="0">
                <a:solidFill>
                  <a:srgbClr val="FFFFFF"/>
                </a:solidFill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</a:rPr>
              <a:t>contenido</a:t>
            </a:r>
            <a:r>
              <a:rPr lang="en-US" sz="1200" kern="0" dirty="0">
                <a:solidFill>
                  <a:srgbClr val="FFFFFF"/>
                </a:solidFill>
              </a:rPr>
              <a:t> (</a:t>
            </a:r>
            <a:r>
              <a:rPr lang="en-US" sz="1200" kern="0" dirty="0" err="1">
                <a:solidFill>
                  <a:srgbClr val="FFFFFF"/>
                </a:solidFill>
              </a:rPr>
              <a:t>documentos</a:t>
            </a:r>
            <a:r>
              <a:rPr lang="en-US" sz="1200" kern="0" dirty="0">
                <a:solidFill>
                  <a:srgbClr val="FFFFFF"/>
                </a:solidFill>
              </a:rPr>
              <a:t>, </a:t>
            </a:r>
            <a:r>
              <a:rPr lang="en-US" sz="1200" kern="0" dirty="0" err="1">
                <a:solidFill>
                  <a:srgbClr val="FFFFFF"/>
                </a:solidFill>
              </a:rPr>
              <a:t>aplicaciones</a:t>
            </a:r>
            <a:r>
              <a:rPr lang="en-US" sz="1200" kern="0" dirty="0">
                <a:solidFill>
                  <a:srgbClr val="FFFFFF"/>
                </a:solidFill>
              </a:rPr>
              <a:t>, sitios web) a </a:t>
            </a:r>
            <a:r>
              <a:rPr lang="en-US" sz="1200" kern="0" dirty="0" err="1">
                <a:solidFill>
                  <a:srgbClr val="FFFFFF"/>
                </a:solidFill>
              </a:rPr>
              <a:t>múltiples</a:t>
            </a:r>
            <a:r>
              <a:rPr lang="en-US" sz="1200" kern="0" dirty="0">
                <a:solidFill>
                  <a:srgbClr val="FFFFFF"/>
                </a:solidFill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</a:rPr>
              <a:t>idiomas</a:t>
            </a:r>
            <a:r>
              <a:rPr lang="en-US" sz="1200" kern="0" dirty="0">
                <a:solidFill>
                  <a:srgbClr val="FFFFFF"/>
                </a:solidFill>
              </a:rPr>
              <a:t>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E0DA731-0F5D-244A-BAFA-9CE9FF1A7202}"/>
              </a:ext>
            </a:extLst>
          </p:cNvPr>
          <p:cNvSpPr txBox="1"/>
          <p:nvPr/>
        </p:nvSpPr>
        <p:spPr>
          <a:xfrm>
            <a:off x="7242772" y="5465063"/>
            <a:ext cx="213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Encuentre significado en el contenido visual al analizar imágenes para escenas, objetos, caras y otro contenido.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24413A6-B640-E543-A62C-830ECF68C498}"/>
              </a:ext>
            </a:extLst>
          </p:cNvPr>
          <p:cNvSpPr txBox="1"/>
          <p:nvPr/>
        </p:nvSpPr>
        <p:spPr>
          <a:xfrm>
            <a:off x="9572928" y="5465063"/>
            <a:ext cx="242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PE" sz="1200" kern="0" dirty="0">
                <a:solidFill>
                  <a:srgbClr val="FFFFFF"/>
                </a:solidFill>
              </a:rPr>
              <a:t>Enseñe a Watson el idioma de su dominio con modelos personalizados de aprendizaje automático que identifican entidades y relaciones exclusivas de su industria.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F94D4422-7470-A04A-83E7-969594DD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15" y="4392076"/>
            <a:ext cx="822960" cy="822960"/>
          </a:xfrm>
          <a:prstGeom prst="rect">
            <a:avLst/>
          </a:prstGeom>
          <a:noFill/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2DFF5318-1454-3E46-B2CD-D7092EF6C1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582" y="4392076"/>
            <a:ext cx="822960" cy="82296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6109B3FC-320B-8545-A3A9-07A04DE305B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00233" y="4392076"/>
            <a:ext cx="822960" cy="82296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C390379-ECA1-7848-8C7F-D4AED07F9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406" y="4392076"/>
            <a:ext cx="822960" cy="82296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431837FB-A8AD-C148-94C5-A9A9694F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449" y="4392076"/>
            <a:ext cx="822960" cy="822960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87EF0094-D7C8-844A-A219-D0D4E7F91171}"/>
              </a:ext>
            </a:extLst>
          </p:cNvPr>
          <p:cNvSpPr/>
          <p:nvPr/>
        </p:nvSpPr>
        <p:spPr>
          <a:xfrm>
            <a:off x="230181" y="4198826"/>
            <a:ext cx="6126411" cy="242826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5173251-B60F-D946-933B-60665F1673E6}"/>
              </a:ext>
            </a:extLst>
          </p:cNvPr>
          <p:cNvSpPr txBox="1"/>
          <p:nvPr/>
        </p:nvSpPr>
        <p:spPr>
          <a:xfrm>
            <a:off x="230181" y="3829494"/>
            <a:ext cx="6126411" cy="36933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Signal Services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A1E2878-9435-D541-9E22-B1D662E82120}"/>
              </a:ext>
            </a:extLst>
          </p:cNvPr>
          <p:cNvSpPr/>
          <p:nvPr/>
        </p:nvSpPr>
        <p:spPr>
          <a:xfrm>
            <a:off x="7053943" y="4198826"/>
            <a:ext cx="4995747" cy="242826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AE3678B-5811-6743-B7CF-C041E3B94330}"/>
              </a:ext>
            </a:extLst>
          </p:cNvPr>
          <p:cNvSpPr txBox="1"/>
          <p:nvPr/>
        </p:nvSpPr>
        <p:spPr>
          <a:xfrm>
            <a:off x="7053943" y="3820053"/>
            <a:ext cx="4995747" cy="36933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Knowledge Worker Services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7A109842-1888-E044-8458-E0D5491D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07" y="4463003"/>
            <a:ext cx="1097280" cy="73152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4F7CA2A7-148A-264A-9DE8-0E250B483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455" y="4437796"/>
            <a:ext cx="1097280" cy="73152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EBFA435E-C29A-D64C-A5AB-D64DEC64E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837" y="4436888"/>
            <a:ext cx="1097280" cy="73152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3612CED5-134A-B84E-966D-10AC11FA56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0233" y="4463003"/>
            <a:ext cx="731520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9EA608-31B3-0542-86EA-FA833DBDD5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112" y="4415336"/>
            <a:ext cx="723900" cy="8255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10EA41FB-1A98-874E-BA44-A24302E54DD9}"/>
              </a:ext>
            </a:extLst>
          </p:cNvPr>
          <p:cNvSpPr txBox="1"/>
          <p:nvPr/>
        </p:nvSpPr>
        <p:spPr>
          <a:xfrm>
            <a:off x="441913" y="1997639"/>
            <a:ext cx="251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Natural Language Classifier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F2F3601-0EF7-3643-AB7E-2DF25FBF0D60}"/>
              </a:ext>
            </a:extLst>
          </p:cNvPr>
          <p:cNvSpPr txBox="1"/>
          <p:nvPr/>
        </p:nvSpPr>
        <p:spPr>
          <a:xfrm>
            <a:off x="10066756" y="1997639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Text to Speech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247E813-9A4E-4B43-B07A-E69089079427}"/>
              </a:ext>
            </a:extLst>
          </p:cNvPr>
          <p:cNvSpPr txBox="1"/>
          <p:nvPr/>
        </p:nvSpPr>
        <p:spPr>
          <a:xfrm>
            <a:off x="3202867" y="1997639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Natural Language Understanding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64C8CDE-6D70-7649-A365-C8D19FC70853}"/>
              </a:ext>
            </a:extLst>
          </p:cNvPr>
          <p:cNvSpPr txBox="1"/>
          <p:nvPr/>
        </p:nvSpPr>
        <p:spPr>
          <a:xfrm>
            <a:off x="7593407" y="1997639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Speech to Text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579D9E8A-C586-6141-9576-117059B11B6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3582" y="1161503"/>
            <a:ext cx="822960" cy="82296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3A42CFC-1602-504E-8822-77D28E2258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0233" y="1161503"/>
            <a:ext cx="822960" cy="82296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4CC9D95-A6B4-9C4B-AF9C-1F561CF058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6729" y="1161503"/>
            <a:ext cx="822960" cy="82296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FB2CCD9-5DCB-6547-9E3A-C016B9DCED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3616" y="1161503"/>
            <a:ext cx="822960" cy="82296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CD59623A-F1F8-B249-9538-1A6E0BF024F8}"/>
              </a:ext>
            </a:extLst>
          </p:cNvPr>
          <p:cNvSpPr txBox="1"/>
          <p:nvPr/>
        </p:nvSpPr>
        <p:spPr>
          <a:xfrm>
            <a:off x="7053943" y="686271"/>
            <a:ext cx="4963885" cy="36933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Speech Services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64DFC8-BFDE-134F-9F44-EFB14BB0E52D}"/>
              </a:ext>
            </a:extLst>
          </p:cNvPr>
          <p:cNvSpPr txBox="1"/>
          <p:nvPr/>
        </p:nvSpPr>
        <p:spPr>
          <a:xfrm>
            <a:off x="230181" y="696372"/>
            <a:ext cx="6126411" cy="36933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Natural Language Processing Services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EDC2A331-6D10-BD4B-840D-88F4A5BB7F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456" y="1240561"/>
            <a:ext cx="1097280" cy="73152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5700FE0-03DB-534F-A20A-91914C1207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9569" y="1203423"/>
            <a:ext cx="1097280" cy="73152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2CE3FBCF-2255-5344-942F-C032CBE655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3073" y="1203423"/>
            <a:ext cx="1097280" cy="73152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967CD9A4-3D28-EE40-B2B7-2327768096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36422" y="1203423"/>
            <a:ext cx="1097280" cy="731520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0F2DA35A-FA7D-624B-9F67-98611C5ADAFF}"/>
              </a:ext>
            </a:extLst>
          </p:cNvPr>
          <p:cNvSpPr/>
          <p:nvPr/>
        </p:nvSpPr>
        <p:spPr>
          <a:xfrm>
            <a:off x="7053943" y="1068779"/>
            <a:ext cx="4963886" cy="242826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238D813-9828-5D40-ACCC-B3BD5AEC6D57}"/>
              </a:ext>
            </a:extLst>
          </p:cNvPr>
          <p:cNvSpPr/>
          <p:nvPr/>
        </p:nvSpPr>
        <p:spPr>
          <a:xfrm>
            <a:off x="230181" y="1082581"/>
            <a:ext cx="6126411" cy="2428262"/>
          </a:xfrm>
          <a:prstGeom prst="rect">
            <a:avLst/>
          </a:prstGeom>
          <a:noFill/>
          <a:ln>
            <a:solidFill>
              <a:srgbClr val="8B4CF7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351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32239</TotalTime>
  <Words>842</Words>
  <Application>Microsoft Office PowerPoint</Application>
  <PresentationFormat>Widescreen</PresentationFormat>
  <Paragraphs>192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HelvNeue Light for IBM</vt:lpstr>
      <vt:lpstr>IBM Plex Sans</vt:lpstr>
      <vt:lpstr>Office Theme</vt:lpstr>
      <vt:lpstr>gry_background_2017</vt:lpstr>
      <vt:lpstr>Virginia Monroy Malca Data &amp; AI, IBM Cloud viriginia.monroy@ibm.com</vt:lpstr>
      <vt:lpstr>Agenda </vt:lpstr>
      <vt:lpstr>Agenda </vt:lpstr>
      <vt:lpstr>Agenda </vt:lpstr>
      <vt:lpstr>Agenda </vt:lpstr>
      <vt:lpstr>Agenda </vt:lpstr>
      <vt:lpstr>Agenda </vt:lpstr>
      <vt:lpstr>PowerPoint Presentation</vt:lpstr>
      <vt:lpstr>PowerPoint Presentation</vt:lpstr>
      <vt:lpstr>Los componentes de aplicación de Watson aceleran la adopción de AI</vt:lpstr>
      <vt:lpstr>PowerPoint Presentation</vt:lpstr>
      <vt:lpstr>PowerPoint Presentation</vt:lpstr>
      <vt:lpstr>PowerPoint Presentation</vt:lpstr>
      <vt:lpstr>Estrategias de ingesta y lectura de datos</vt:lpstr>
      <vt:lpstr>PowerPoint Presentation</vt:lpstr>
      <vt:lpstr>Entrenamiento de Modelos ML - Auto AI  Despliegue online modelo Auto AI</vt:lpstr>
      <vt:lpstr>PowerPoint Presentation</vt:lpstr>
      <vt:lpstr>Entrenamiento de Modelos ML – Notebook Despliegue de Modelo en Batch</vt:lpstr>
      <vt:lpstr>PowerPoint Presentation</vt:lpstr>
      <vt:lpstr>Asociar Notebook a un Job API</vt:lpstr>
      <vt:lpstr>IBM Cloud Functions</vt:lpstr>
      <vt:lpstr>IBM Cloud 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IBM Ambassadors</dc:title>
  <dc:creator>guillermo</dc:creator>
  <cp:lastModifiedBy>Virginia del Pilar Monroy Malca</cp:lastModifiedBy>
  <cp:revision>503</cp:revision>
  <dcterms:created xsi:type="dcterms:W3CDTF">2020-05-02T16:33:59Z</dcterms:created>
  <dcterms:modified xsi:type="dcterms:W3CDTF">2020-08-21T06:50:47Z</dcterms:modified>
</cp:coreProperties>
</file>